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 autoCompressPictures="0">
  <p:sldMasterIdLst>
    <p:sldMasterId id="2147483870" r:id="rId4"/>
  </p:sldMasterIdLst>
  <p:notesMasterIdLst>
    <p:notesMasterId r:id="rId30"/>
  </p:notesMasterIdLst>
  <p:handoutMasterIdLst>
    <p:handoutMasterId r:id="rId31"/>
  </p:handoutMasterIdLst>
  <p:sldIdLst>
    <p:sldId id="971" r:id="rId5"/>
    <p:sldId id="1059" r:id="rId6"/>
    <p:sldId id="967" r:id="rId7"/>
    <p:sldId id="981" r:id="rId8"/>
    <p:sldId id="980" r:id="rId9"/>
    <p:sldId id="1034" r:id="rId10"/>
    <p:sldId id="972" r:id="rId11"/>
    <p:sldId id="1056" r:id="rId12"/>
    <p:sldId id="973" r:id="rId13"/>
    <p:sldId id="990" r:id="rId14"/>
    <p:sldId id="1008" r:id="rId15"/>
    <p:sldId id="1054" r:id="rId16"/>
    <p:sldId id="974" r:id="rId17"/>
    <p:sldId id="975" r:id="rId18"/>
    <p:sldId id="1012" r:id="rId19"/>
    <p:sldId id="976" r:id="rId20"/>
    <p:sldId id="1057" r:id="rId21"/>
    <p:sldId id="1058" r:id="rId22"/>
    <p:sldId id="1033" r:id="rId23"/>
    <p:sldId id="1000" r:id="rId24"/>
    <p:sldId id="1013" r:id="rId25"/>
    <p:sldId id="1046" r:id="rId26"/>
    <p:sldId id="1055" r:id="rId27"/>
    <p:sldId id="1021" r:id="rId28"/>
    <p:sldId id="1016" r:id="rId29"/>
  </p:sldIdLst>
  <p:sldSz cx="12192000" cy="6858000"/>
  <p:notesSz cx="6799263" cy="9929813"/>
  <p:defaultTextStyle>
    <a:defPPr>
      <a:defRPr lang="ja-JP"/>
    </a:defPPr>
    <a:lvl1pPr marL="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タイトルなしのセクション" id="{2F4BA839-033F-419D-9E08-5AE3146C958D}">
          <p14:sldIdLst>
            <p14:sldId id="971"/>
            <p14:sldId id="1059"/>
            <p14:sldId id="967"/>
            <p14:sldId id="981"/>
            <p14:sldId id="980"/>
            <p14:sldId id="1034"/>
            <p14:sldId id="972"/>
            <p14:sldId id="1056"/>
            <p14:sldId id="973"/>
            <p14:sldId id="990"/>
            <p14:sldId id="1008"/>
            <p14:sldId id="1054"/>
            <p14:sldId id="974"/>
            <p14:sldId id="975"/>
            <p14:sldId id="1012"/>
            <p14:sldId id="976"/>
            <p14:sldId id="1057"/>
            <p14:sldId id="1058"/>
            <p14:sldId id="1033"/>
            <p14:sldId id="1000"/>
            <p14:sldId id="1013"/>
            <p14:sldId id="1046"/>
            <p14:sldId id="1055"/>
            <p14:sldId id="1021"/>
            <p14:sldId id="1016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5" orient="horz" pos="4020" userDrawn="1">
          <p15:clr>
            <a:srgbClr val="A4A3A4"/>
          </p15:clr>
        </p15:guide>
        <p15:guide id="6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4D2"/>
    <a:srgbClr val="E61E1E"/>
    <a:srgbClr val="644080"/>
    <a:srgbClr val="916E0F"/>
    <a:srgbClr val="505054"/>
    <a:srgbClr val="265C80"/>
    <a:srgbClr val="007580"/>
    <a:srgbClr val="B94B00"/>
    <a:srgbClr val="AF8CC8"/>
    <a:srgbClr val="FAD73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FD4443E-F989-4FC4-A0C8-D5A2AF1F390B}" styleName="濃色スタイル 1 - アクセント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濃色スタイル 1 - アクセント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8D230F3-CF80-4859-8CE7-A43EE81993B5}" styleName="淡色スタイル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7CE84F3-28C3-443E-9E96-99CF82512B78}" styleName="濃色スタイル 1 - アクセント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75DCB02-9BB8-47FD-8907-85C794F793BA}" styleName="テーマ スタイル 1 - アクセント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5DA37D80-6434-44D0-A028-1B22A696006F}" styleName="淡色スタイル 3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1FECB4D8-DB02-4DC6-A0A2-4F2EBAE1DC90}" styleName="中間スタイル 1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08FB837D-C827-4EFA-A057-4D05807E0F7C}" styleName="テーマ スタイル 1 - アクセント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E929F9F4-4A8F-4326-A1B4-22849713DDAB}" styleName="濃色スタイル 1 - アクセント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E3FDE45-AF77-4B5C-9715-49D594BDF05E}" styleName="淡色スタイル 1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C083E6E3-FA7D-4D7B-A595-EF9225AFEA82}" styleName="淡色スタイル 1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E25E649-3F16-4E02-A733-19D2CDBF48F0}" styleName="中間スタイル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2A488322-F2BA-4B5B-9748-0D474271808F}" styleName="中間スタイル 3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04" autoAdjust="0"/>
    <p:restoredTop sz="94523" autoAdjust="0"/>
  </p:normalViewPr>
  <p:slideViewPr>
    <p:cSldViewPr snapToGrid="0">
      <p:cViewPr varScale="1">
        <p:scale>
          <a:sx n="111" d="100"/>
          <a:sy n="111" d="100"/>
        </p:scale>
        <p:origin x="1032" y="114"/>
      </p:cViewPr>
      <p:guideLst>
        <p:guide orient="horz" pos="2160"/>
        <p:guide orient="horz" pos="402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-2850"/>
    </p:cViewPr>
  </p:sorterViewPr>
  <p:notesViewPr>
    <p:cSldViewPr snapToGrid="0" showGuides="1">
      <p:cViewPr varScale="1">
        <p:scale>
          <a:sx n="50" d="100"/>
          <a:sy n="50" d="100"/>
        </p:scale>
        <p:origin x="2898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notesMaster" Target="notesMasters/notesMaster1.xml"/><Relationship Id="rId35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FB3149-E8DE-4273-B7FB-EDFEB61AC35F}" type="datetimeFigureOut">
              <a:rPr kumimoji="1" lang="ja-JP" altLang="en-US" smtClean="0"/>
              <a:t>2022/3/29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9EE7E6-CB3C-464D-9B0F-2338681C770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721056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F6548A-C6CF-4C6A-8E66-898AA5274F21}" type="datetimeFigureOut">
              <a:rPr kumimoji="1" lang="ja-JP" altLang="en-US" smtClean="0"/>
              <a:t>2022/3/29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4713" cy="3351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927" y="4778722"/>
            <a:ext cx="5439410" cy="390986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57576B-81D0-4568-B3CF-C3F7AD81B6E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02150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307992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558191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438786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584756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348080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271611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69307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385958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3632286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288078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819455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422275" y="1241425"/>
            <a:ext cx="5954713" cy="33512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087746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082522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13140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73847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33137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439210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898615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825146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5350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platzhalter 11"/>
          <p:cNvSpPr>
            <a:spLocks noGrp="1"/>
          </p:cNvSpPr>
          <p:nvPr>
            <p:ph type="body" sz="quarter" idx="11"/>
          </p:nvPr>
        </p:nvSpPr>
        <p:spPr>
          <a:xfrm>
            <a:off x="2048811" y="1332411"/>
            <a:ext cx="8142377" cy="2592000"/>
          </a:xfrm>
          <a:noFill/>
        </p:spPr>
        <p:txBody>
          <a:bodyPr lIns="252000" tIns="252000" rIns="252000" bIns="252000" anchor="b" anchorCtr="0">
            <a:noAutofit/>
          </a:bodyPr>
          <a:lstStyle>
            <a:lvl1pPr>
              <a:lnSpc>
                <a:spcPct val="90000"/>
              </a:lnSpc>
              <a:spcAft>
                <a:spcPts val="0"/>
              </a:spcAft>
              <a:defRPr sz="3600" b="1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2000" b="1" cap="all">
                <a:solidFill>
                  <a:schemeClr val="tx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  <a:p>
            <a:pPr lvl="1"/>
            <a:endParaRPr lang="en-US" noProof="0" dirty="0"/>
          </a:p>
        </p:txBody>
      </p:sp>
      <p:sp>
        <p:nvSpPr>
          <p:cNvPr id="9" name="Textplatzhalter 11"/>
          <p:cNvSpPr>
            <a:spLocks noGrp="1"/>
          </p:cNvSpPr>
          <p:nvPr>
            <p:ph type="body" sz="quarter" idx="13"/>
          </p:nvPr>
        </p:nvSpPr>
        <p:spPr>
          <a:xfrm>
            <a:off x="1080000" y="5495451"/>
            <a:ext cx="5040000" cy="609737"/>
          </a:xfrm>
          <a:noFill/>
        </p:spPr>
        <p:txBody>
          <a:bodyPr lIns="252000" tIns="180000" rIns="180000" bIns="180000" anchor="t" anchorCtr="0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600" b="0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1600" b="0" cap="none">
                <a:solidFill>
                  <a:schemeClr val="bg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</p:txBody>
      </p:sp>
      <p:pic>
        <p:nvPicPr>
          <p:cNvPr id="5" name="Bild 4" descr="Badge_grey.png" hidden="1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84432" y="0"/>
            <a:ext cx="1419800" cy="12754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55404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9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9425" y="944563"/>
            <a:ext cx="11244263" cy="5486338"/>
          </a:xfrm>
          <a:prstGeom prst="rect">
            <a:avLst/>
          </a:prstGeom>
        </p:spPr>
        <p:txBody>
          <a:bodyPr lIns="0" rIns="0"/>
          <a:lstStyle>
            <a:lvl1pPr marL="0" indent="-216000">
              <a:lnSpc>
                <a:spcPct val="100000"/>
              </a:lnSpc>
              <a:spcBef>
                <a:spcPts val="120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sz="2600">
                <a:latin typeface="+mn-ea"/>
                <a:ea typeface="+mn-ea"/>
              </a:defRPr>
            </a:lvl1pPr>
            <a:lvl2pPr marL="792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 sz="2400">
                <a:latin typeface="+mn-ea"/>
                <a:ea typeface="+mn-ea"/>
              </a:defRPr>
            </a:lvl2pPr>
            <a:lvl3pPr marL="1440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>
                <a:latin typeface="+mn-ea"/>
                <a:ea typeface="+mn-ea"/>
              </a:defRPr>
            </a:lvl3pPr>
            <a:lvl4pPr marL="1268550" indent="0">
              <a:buNone/>
              <a:defRPr/>
            </a:lvl4pPr>
            <a:lvl5pPr marL="1628550" indent="0">
              <a:buNone/>
              <a:defRPr/>
            </a:lvl5pPr>
            <a:lvl6pPr marL="1714500" indent="0">
              <a:buNone/>
              <a:defRPr/>
            </a:lvl6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7155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999" y="597227"/>
            <a:ext cx="11244575" cy="455509"/>
          </a:xfrm>
        </p:spPr>
        <p:txBody>
          <a:bodyPr/>
          <a:lstStyle/>
          <a:p>
            <a:r>
              <a:rPr lang="ja-JP" altLang="en-US" noProof="0"/>
              <a:t>マスター タイトルの書式設定</a:t>
            </a:r>
            <a:endParaRPr lang="ja-JP" altLang="en-US" noProof="0" dirty="0"/>
          </a:p>
        </p:txBody>
      </p:sp>
      <p:sp>
        <p:nvSpPr>
          <p:cNvPr id="4" name="Inhaltsplatzhalter 2"/>
          <p:cNvSpPr>
            <a:spLocks noGrp="1"/>
          </p:cNvSpPr>
          <p:nvPr>
            <p:ph idx="1"/>
          </p:nvPr>
        </p:nvSpPr>
        <p:spPr>
          <a:xfrm>
            <a:off x="468000" y="1424991"/>
            <a:ext cx="11244574" cy="283153"/>
          </a:xfrm>
          <a:ln>
            <a:noFill/>
          </a:ln>
        </p:spPr>
        <p:txBody>
          <a:bodyPr wrap="square">
            <a:spAutoFit/>
          </a:bodyPr>
          <a:lstStyle>
            <a:lvl1pPr marL="177800" indent="-177800">
              <a:spcAft>
                <a:spcPts val="1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tabLst>
                <a:tab pos="7177088" algn="r"/>
              </a:tabLst>
              <a:defRPr sz="1600"/>
            </a:lvl1pPr>
          </a:lstStyle>
          <a:p>
            <a:pPr lvl="0"/>
            <a:r>
              <a:rPr lang="ja-JP" altLang="en-US" noProof="0"/>
              <a:t>マスター テキストの書式設定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CCA12777-30D4-4D1C-8DE6-98573AE3C7ED}"/>
              </a:ext>
            </a:extLst>
          </p:cNvPr>
          <p:cNvSpPr txBox="1"/>
          <p:nvPr userDrawn="1"/>
        </p:nvSpPr>
        <p:spPr>
          <a:xfrm>
            <a:off x="5668715" y="6463074"/>
            <a:ext cx="61266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50" b="1" dirty="0">
                <a:solidFill>
                  <a:schemeClr val="tx2"/>
                </a:solidFill>
                <a:latin typeface="+mj-lt"/>
              </a:rPr>
              <a:t>Page </a:t>
            </a:r>
            <a:fld id="{7E07E68C-CA28-4DD4-ABB0-0D9CE8D6A15A}" type="slidenum">
              <a:rPr kumimoji="1" lang="ja-JP" altLang="en-US" sz="1050" b="1" smtClean="0">
                <a:solidFill>
                  <a:schemeClr val="tx2"/>
                </a:solidFill>
                <a:latin typeface="+mj-lt"/>
              </a:rPr>
              <a:t>‹#›</a:t>
            </a:fld>
            <a:endParaRPr kumimoji="1" lang="ja-JP" altLang="en-US" sz="105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776469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d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Gerade Verbindung 7"/>
          <p:cNvCxnSpPr/>
          <p:nvPr userDrawn="1"/>
        </p:nvCxnSpPr>
        <p:spPr>
          <a:xfrm>
            <a:off x="1080000" y="1124744"/>
            <a:ext cx="2400000" cy="0"/>
          </a:xfrm>
          <a:prstGeom prst="line">
            <a:avLst/>
          </a:prstGeom>
          <a:ln w="38100">
            <a:solidFill>
              <a:schemeClr val="bg1"/>
            </a:solidFill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1550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ver 2 for the Cl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テキスト プレースホルダー 2"/>
          <p:cNvSpPr>
            <a:spLocks noGrp="1"/>
          </p:cNvSpPr>
          <p:nvPr>
            <p:ph type="body" sz="quarter" idx="17" hasCustomPrompt="1"/>
          </p:nvPr>
        </p:nvSpPr>
        <p:spPr>
          <a:xfrm>
            <a:off x="468000" y="466014"/>
            <a:ext cx="7091566" cy="407859"/>
          </a:xfrm>
          <a:prstGeom prst="rect">
            <a:avLst/>
          </a:prstGeom>
        </p:spPr>
        <p:txBody>
          <a:bodyPr lIns="0" anchor="t" anchorCtr="0"/>
          <a:lstStyle>
            <a:lvl1pPr>
              <a:defRPr sz="20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en-US" altLang="ja-JP" dirty="0"/>
              <a:t>To ABCDE</a:t>
            </a:r>
            <a:endParaRPr kumimoji="1" lang="ja-JP" altLang="en-US" dirty="0"/>
          </a:p>
        </p:txBody>
      </p:sp>
      <p:sp>
        <p:nvSpPr>
          <p:cNvPr id="14" name="テキスト プレースホルダー 33"/>
          <p:cNvSpPr>
            <a:spLocks noGrp="1"/>
          </p:cNvSpPr>
          <p:nvPr>
            <p:ph type="body" sz="quarter" idx="16" hasCustomPrompt="1"/>
          </p:nvPr>
        </p:nvSpPr>
        <p:spPr bwMode="auto">
          <a:xfrm>
            <a:off x="-1" y="5721341"/>
            <a:ext cx="5377399" cy="1118659"/>
          </a:xfrm>
          <a:prstGeom prst="rect">
            <a:avLst/>
          </a:prstGeom>
        </p:spPr>
        <p:txBody>
          <a:bodyPr wrap="square" lIns="468000" tIns="0" rIns="0" bIns="864000" anchor="t" anchorCtr="0">
            <a:noAutofit/>
          </a:bodyPr>
          <a:lstStyle>
            <a:lvl1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charset="0"/>
              <a:buNone/>
              <a:defRPr sz="1600">
                <a:latin typeface="+mn-ea"/>
                <a:ea typeface="+mn-ea"/>
                <a:cs typeface="Meiryo UI" panose="020B0604030504040204" pitchFamily="50" charset="-128"/>
              </a:defRPr>
            </a:lvl1pPr>
            <a:lvl2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sz="1600"/>
            </a:lvl2pPr>
            <a:lvl3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b="1"/>
            </a:lvl3pPr>
            <a:lvl4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4pPr>
            <a:lvl5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5pPr>
          </a:lstStyle>
          <a:p>
            <a:pPr lvl="0"/>
            <a:r>
              <a:rPr kumimoji="1" lang="en-US" altLang="ja-JP" dirty="0"/>
              <a:t>Master text</a:t>
            </a:r>
            <a:endParaRPr kumimoji="1" lang="ja-JP" altLang="en-US" dirty="0"/>
          </a:p>
        </p:txBody>
      </p:sp>
      <p:sp>
        <p:nvSpPr>
          <p:cNvPr id="16" name="テキスト プレースホルダー 24"/>
          <p:cNvSpPr>
            <a:spLocks noGrp="1"/>
          </p:cNvSpPr>
          <p:nvPr>
            <p:ph type="body" sz="quarter" idx="18"/>
          </p:nvPr>
        </p:nvSpPr>
        <p:spPr bwMode="auto">
          <a:xfrm>
            <a:off x="468000" y="2615165"/>
            <a:ext cx="9227793" cy="365577"/>
          </a:xfrm>
          <a:prstGeom prst="rect">
            <a:avLst/>
          </a:prstGeom>
        </p:spPr>
        <p:txBody>
          <a:bodyPr vert="horz" wrap="square" lIns="0" tIns="0" rIns="108000" bIns="0" rtlCol="0" anchor="b" anchorCtr="0">
            <a:no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defRPr lang="ja-JP" altLang="en-US" sz="2000" smtClean="0">
                <a:latin typeface="+mn-ea"/>
                <a:ea typeface="+mn-ea"/>
                <a:cs typeface="Meiryo UI" panose="020B0604030504040204" pitchFamily="50" charset="-128"/>
              </a:defRPr>
            </a:lvl1pPr>
            <a:lvl2pPr>
              <a:defRPr lang="ja-JP" altLang="en-US" smtClean="0"/>
            </a:lvl2pPr>
            <a:lvl3pPr>
              <a:defRPr lang="ja-JP" altLang="en-US" smtClean="0"/>
            </a:lvl3pPr>
            <a:lvl4pPr>
              <a:defRPr lang="ja-JP" altLang="en-US" smtClean="0"/>
            </a:lvl4pPr>
            <a:lvl5pPr>
              <a:defRPr lang="ja-JP" altLang="en-US"/>
            </a:lvl5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7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162920"/>
            <a:ext cx="9227793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1" smtClean="0"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4791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ntents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  <p:sp>
        <p:nvSpPr>
          <p:cNvPr id="34" name="タイトル 1"/>
          <p:cNvSpPr>
            <a:spLocks noGrp="1"/>
          </p:cNvSpPr>
          <p:nvPr>
            <p:ph type="title" hasCustomPrompt="1"/>
          </p:nvPr>
        </p:nvSpPr>
        <p:spPr>
          <a:xfrm>
            <a:off x="468000" y="438486"/>
            <a:ext cx="9223983" cy="396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2400" b="1" smtClean="0">
                <a:solidFill>
                  <a:schemeClr val="tx1"/>
                </a:solidFill>
                <a:latin typeface="+mj-ea"/>
                <a:ea typeface="+mj-ea"/>
                <a:cs typeface="Segoe UI" panose="020B0502040204020203" pitchFamily="34" charset="0"/>
              </a:defRPr>
            </a:lvl1pPr>
          </a:lstStyle>
          <a:p>
            <a:pPr lvl="0"/>
            <a:r>
              <a:rPr lang="en-US" altLang="ja-JP" dirty="0"/>
              <a:t>Format for master text</a:t>
            </a:r>
            <a:endParaRPr kumimoji="1" lang="ja-JP" alt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 bwMode="gray">
          <a:xfrm>
            <a:off x="1320800" y="1350438"/>
            <a:ext cx="8367110" cy="627851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0" name="テキスト プレースホルダー 15"/>
          <p:cNvSpPr>
            <a:spLocks noGrp="1"/>
          </p:cNvSpPr>
          <p:nvPr>
            <p:ph type="body" sz="quarter" idx="16"/>
          </p:nvPr>
        </p:nvSpPr>
        <p:spPr bwMode="gray">
          <a:xfrm>
            <a:off x="1320800" y="2347283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1" name="テキスト プレースホルダー 15"/>
          <p:cNvSpPr>
            <a:spLocks noGrp="1"/>
          </p:cNvSpPr>
          <p:nvPr>
            <p:ph type="body" sz="quarter" idx="18"/>
          </p:nvPr>
        </p:nvSpPr>
        <p:spPr bwMode="gray">
          <a:xfrm>
            <a:off x="1320800" y="338878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2" name="テキスト プレースホルダー 15"/>
          <p:cNvSpPr>
            <a:spLocks noGrp="1"/>
          </p:cNvSpPr>
          <p:nvPr>
            <p:ph type="body" sz="quarter" idx="20"/>
          </p:nvPr>
        </p:nvSpPr>
        <p:spPr bwMode="gray">
          <a:xfrm>
            <a:off x="1320800" y="4436658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3" name="テキスト プレースホルダー 15"/>
          <p:cNvSpPr>
            <a:spLocks noGrp="1"/>
          </p:cNvSpPr>
          <p:nvPr>
            <p:ph type="body" sz="quarter" idx="22"/>
          </p:nvPr>
        </p:nvSpPr>
        <p:spPr bwMode="gray">
          <a:xfrm>
            <a:off x="1320800" y="5455504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4" name="テキスト プレースホルダー 13"/>
          <p:cNvSpPr>
            <a:spLocks noGrp="1"/>
          </p:cNvSpPr>
          <p:nvPr>
            <p:ph type="body" sz="quarter" idx="11" hasCustomPrompt="1"/>
          </p:nvPr>
        </p:nvSpPr>
        <p:spPr bwMode="gray">
          <a:xfrm>
            <a:off x="468313" y="1277168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0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5" name="テキスト プレースホルダー 13"/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468313" y="2310527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6" name="テキスト プレースホルダー 13"/>
          <p:cNvSpPr>
            <a:spLocks noGrp="1"/>
          </p:cNvSpPr>
          <p:nvPr>
            <p:ph type="body" sz="quarter" idx="17" hasCustomPrompt="1"/>
          </p:nvPr>
        </p:nvSpPr>
        <p:spPr bwMode="gray">
          <a:xfrm>
            <a:off x="468313" y="3343886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7" name="テキスト プレースホルダー 13"/>
          <p:cNvSpPr>
            <a:spLocks noGrp="1"/>
          </p:cNvSpPr>
          <p:nvPr>
            <p:ph type="body" sz="quarter" idx="19" hasCustomPrompt="1"/>
          </p:nvPr>
        </p:nvSpPr>
        <p:spPr bwMode="gray">
          <a:xfrm>
            <a:off x="468313" y="437724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8" name="テキスト プレースホルダー 13"/>
          <p:cNvSpPr>
            <a:spLocks noGrp="1"/>
          </p:cNvSpPr>
          <p:nvPr>
            <p:ph type="body" sz="quarter" idx="21" hasCustomPrompt="1"/>
          </p:nvPr>
        </p:nvSpPr>
        <p:spPr bwMode="gray">
          <a:xfrm>
            <a:off x="468313" y="541060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50338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0" hasCustomPrompt="1"/>
          </p:nvPr>
        </p:nvSpPr>
        <p:spPr>
          <a:xfrm>
            <a:off x="0" y="-1"/>
            <a:ext cx="3302000" cy="2921095"/>
          </a:xfrm>
          <a:prstGeom prst="rect">
            <a:avLst/>
          </a:prstGeom>
        </p:spPr>
        <p:txBody>
          <a:bodyPr vert="horz" wrap="none" lIns="468000" tIns="0" rIns="0" bIns="0" rtlCol="0" anchor="b" anchorCtr="0">
            <a:noAutofit/>
          </a:bodyPr>
          <a:lstStyle>
            <a:lvl1pPr>
              <a:defRPr lang="ja-JP" altLang="en-US" sz="12252" dirty="0" smtClean="0">
                <a:solidFill>
                  <a:schemeClr val="accent1"/>
                </a:solidFill>
                <a:latin typeface="+mn-ea"/>
                <a:ea typeface="+mn-ea"/>
                <a:cs typeface="Segoe UI Semilight" panose="020B0402040204020203" pitchFamily="34" charset="0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11" name="テキスト プレースホルダー 3"/>
          <p:cNvSpPr>
            <a:spLocks noGrp="1"/>
          </p:cNvSpPr>
          <p:nvPr>
            <p:ph type="body" sz="quarter" idx="12"/>
          </p:nvPr>
        </p:nvSpPr>
        <p:spPr>
          <a:xfrm>
            <a:off x="468000" y="3795932"/>
            <a:ext cx="5456050" cy="390525"/>
          </a:xfrm>
          <a:prstGeom prst="rect">
            <a:avLst/>
          </a:prstGeom>
        </p:spPr>
        <p:txBody>
          <a:bodyPr wrap="square" lIns="0"/>
          <a:lstStyle>
            <a:lvl1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  <a:defRPr sz="18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</a:pPr>
            <a:r>
              <a:rPr lang="ja-JP" altLang="en-US" sz="2000" dirty="0"/>
              <a:t>マスター テキストの書式設定</a:t>
            </a:r>
          </a:p>
        </p:txBody>
      </p:sp>
      <p:sp>
        <p:nvSpPr>
          <p:cNvPr id="12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044920"/>
            <a:ext cx="5464265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6234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Layout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7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/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24387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5"/>
          <p:cNvSpPr>
            <a:spLocks noGrp="1"/>
          </p:cNvSpPr>
          <p:nvPr>
            <p:ph type="body" sz="quarter" idx="14"/>
          </p:nvPr>
        </p:nvSpPr>
        <p:spPr>
          <a:xfrm>
            <a:off x="468000" y="1802111"/>
            <a:ext cx="11244575" cy="588211"/>
          </a:xfrm>
          <a:prstGeom prst="rect">
            <a:avLst/>
          </a:prstGeom>
        </p:spPr>
        <p:txBody>
          <a:bodyPr lIns="0" rIns="0"/>
          <a:lstStyle>
            <a:lvl1pPr marL="0" indent="0">
              <a:lnSpc>
                <a:spcPct val="100000"/>
              </a:lnSpc>
              <a:spcBef>
                <a:spcPts val="0"/>
              </a:spcBef>
              <a:defRPr sz="26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45765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9"/>
          </p:nvPr>
        </p:nvSpPr>
        <p:spPr>
          <a:xfrm>
            <a:off x="-5713" y="773297"/>
            <a:ext cx="12197713" cy="76362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wrap="square" lIns="468000" tIns="180000" rIns="468000" bIns="180000" anchor="t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25066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図 11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>
                <a:latin typeface="+mn-ea"/>
                <a:ea typeface="+mn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テキスト プレースホルダー 6"/>
          <p:cNvSpPr>
            <a:spLocks noGrp="1"/>
          </p:cNvSpPr>
          <p:nvPr>
            <p:ph type="body" sz="quarter" idx="22"/>
          </p:nvPr>
        </p:nvSpPr>
        <p:spPr>
          <a:xfrm>
            <a:off x="0" y="5618125"/>
            <a:ext cx="12192000" cy="763625"/>
          </a:xfrm>
          <a:prstGeom prst="rect">
            <a:avLst/>
          </a:prstGeom>
          <a:solidFill>
            <a:srgbClr val="0064D2"/>
          </a:solidFill>
        </p:spPr>
        <p:txBody>
          <a:bodyPr wrap="square" lIns="468000" tIns="180000" rIns="468000" bIns="180000" anchor="b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29999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3405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68000" y="116632"/>
            <a:ext cx="8520000" cy="886397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/>
          <a:p>
            <a:r>
              <a:rPr lang="en-US" noProof="0" dirty="0" err="1"/>
              <a:t>Titelmasterformat</a:t>
            </a:r>
            <a:r>
              <a:rPr lang="en-US" noProof="0" dirty="0"/>
              <a:t> </a:t>
            </a:r>
            <a:r>
              <a:rPr lang="en-US" noProof="0" dirty="0" err="1"/>
              <a:t>durch</a:t>
            </a:r>
            <a:r>
              <a:rPr lang="en-US" noProof="0" dirty="0"/>
              <a:t> </a:t>
            </a:r>
            <a:r>
              <a:rPr lang="en-US" noProof="0" dirty="0" err="1"/>
              <a:t>Klicken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68000" y="1423831"/>
            <a:ext cx="9120000" cy="1887696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/>
          <a:p>
            <a:pPr lvl="0"/>
            <a:r>
              <a:rPr lang="en-US" noProof="0" dirty="0" err="1"/>
              <a:t>Textmasterformat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  <a:p>
            <a:pPr lvl="1"/>
            <a:r>
              <a:rPr lang="en-US" noProof="0" dirty="0" err="1"/>
              <a:t>Zweite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2"/>
            <a:r>
              <a:rPr lang="en-US" noProof="0" dirty="0" err="1"/>
              <a:t>Dritte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3"/>
            <a:r>
              <a:rPr lang="en-US" noProof="0" dirty="0" err="1"/>
              <a:t>Vierte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4"/>
            <a:r>
              <a:rPr lang="en-US" noProof="0" dirty="0" err="1"/>
              <a:t>Fünfte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5760000" y="6509924"/>
            <a:ext cx="672075" cy="161583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r">
              <a:defRPr lang="en-US" sz="1050" b="1" i="0" u="none" strike="noStrike" kern="1200" baseline="0" smtClean="0">
                <a:solidFill>
                  <a:schemeClr val="tx2"/>
                </a:solidFill>
                <a:latin typeface="+mj-lt"/>
                <a:ea typeface="+mn-ea"/>
                <a:cs typeface="+mn-cs"/>
              </a:defRPr>
            </a:lvl1pPr>
          </a:lstStyle>
          <a:p>
            <a:pPr algn="l"/>
            <a:r>
              <a:rPr lang="de-DE" dirty="0"/>
              <a:t>Page </a:t>
            </a:r>
            <a:fld id="{3FD030EF-7044-4946-962A-5D7D09BD1B34}" type="slidenum">
              <a:rPr lang="de-DE" smtClean="0"/>
              <a:pPr algn="l"/>
              <a:t>‹#›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196599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1" r:id="rId1"/>
    <p:sldLayoutId id="2147483873" r:id="rId2"/>
    <p:sldLayoutId id="2147483887" r:id="rId3"/>
    <p:sldLayoutId id="2147483888" r:id="rId4"/>
    <p:sldLayoutId id="2147483889" r:id="rId5"/>
    <p:sldLayoutId id="2147483890" r:id="rId6"/>
    <p:sldLayoutId id="2147483891" r:id="rId7"/>
    <p:sldLayoutId id="2147483848" r:id="rId8"/>
    <p:sldLayoutId id="2147483837" r:id="rId9"/>
    <p:sldLayoutId id="2147483834" r:id="rId10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1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Arial" panose="020B0604020202020204" pitchFamily="34" charset="0"/>
        <a:buNone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1778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3556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539750" indent="-18415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719138" indent="-179388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pos="3841">
          <p15:clr>
            <a:srgbClr val="F26B43"/>
          </p15:clr>
        </p15:guide>
        <p15:guide id="4" pos="3840" userDrawn="1">
          <p15:clr>
            <a:srgbClr val="F26B43"/>
          </p15:clr>
        </p15:guide>
        <p15:guide id="10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6.emf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1"/>
          </p:nvPr>
        </p:nvSpPr>
        <p:spPr>
          <a:xfrm>
            <a:off x="1789357" y="1670857"/>
            <a:ext cx="9258258" cy="1118491"/>
          </a:xfrm>
          <a:prstGeom prst="rect">
            <a:avLst/>
          </a:prstGeom>
        </p:spPr>
        <p:txBody>
          <a:bodyPr/>
          <a:lstStyle/>
          <a:p>
            <a:endParaRPr lang="en-US" altLang="ja-JP" dirty="0"/>
          </a:p>
          <a:p>
            <a:r>
              <a:rPr lang="en-US" altLang="ja-JP" dirty="0"/>
              <a:t>PCN</a:t>
            </a:r>
            <a:r>
              <a:rPr lang="ja-JP" altLang="en-US" dirty="0"/>
              <a:t>エビデンスドキュメント　</a:t>
            </a:r>
            <a:r>
              <a:rPr lang="en-US" altLang="ja-JP" dirty="0"/>
              <a:t>(PCN</a:t>
            </a:r>
            <a:r>
              <a:rPr lang="ja-JP" altLang="en-US" dirty="0"/>
              <a:t>本申請</a:t>
            </a:r>
            <a:r>
              <a:rPr lang="en-US" altLang="ja-JP" dirty="0" smtClean="0"/>
              <a:t>)</a:t>
            </a:r>
            <a:endParaRPr lang="en-US" altLang="ja-JP" dirty="0"/>
          </a:p>
        </p:txBody>
      </p:sp>
      <p:sp>
        <p:nvSpPr>
          <p:cNvPr id="5" name="テキスト プレースホルダー 2">
            <a:extLst>
              <a:ext uri="{FF2B5EF4-FFF2-40B4-BE49-F238E27FC236}">
                <a16:creationId xmlns:a16="http://schemas.microsoft.com/office/drawing/2014/main" id="{912B509D-AD5F-4843-9DC9-38B62B66D63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1080000" y="5341600"/>
            <a:ext cx="5040000" cy="1102179"/>
          </a:xfrm>
        </p:spPr>
        <p:txBody>
          <a:bodyPr/>
          <a:lstStyle/>
          <a:p>
            <a:r>
              <a:rPr kumimoji="1" lang="en-US" altLang="ja-JP" dirty="0" err="1"/>
              <a:t>Yyyy</a:t>
            </a:r>
            <a:r>
              <a:rPr lang="en-US" altLang="ja-JP" dirty="0"/>
              <a:t>/mm/</a:t>
            </a:r>
            <a:r>
              <a:rPr kumimoji="1" lang="en-US" altLang="ja-JP" dirty="0"/>
              <a:t>dd</a:t>
            </a:r>
            <a:endParaRPr kumimoji="1" lang="ja-JP" altLang="en-US" dirty="0"/>
          </a:p>
          <a:p>
            <a:r>
              <a:rPr lang="en-US" altLang="ja-JP" dirty="0"/>
              <a:t>XXXX </a:t>
            </a:r>
            <a:r>
              <a:rPr kumimoji="1" lang="ja-JP" altLang="en-US" dirty="0"/>
              <a:t>株式会社</a:t>
            </a:r>
            <a:endParaRPr kumimoji="1" lang="en-US" altLang="ja-JP" dirty="0"/>
          </a:p>
          <a:p>
            <a:r>
              <a:rPr lang="en-US" altLang="ja-JP" cap="none" dirty="0"/>
              <a:t>Doc No.                        rev.</a:t>
            </a:r>
            <a:endParaRPr kumimoji="1" lang="ja-JP" altLang="en-US" cap="none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1012117" y="6505599"/>
            <a:ext cx="1115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Version1.0</a:t>
            </a:r>
            <a:endParaRPr kumimoji="1"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824625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83073" y="1436380"/>
            <a:ext cx="11482014" cy="3344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206467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/>
          <p:cNvSpPr/>
          <p:nvPr/>
        </p:nvSpPr>
        <p:spPr>
          <a:xfrm>
            <a:off x="285220" y="1287987"/>
            <a:ext cx="6096000" cy="338554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r>
              <a:rPr lang="ja-JP" altLang="en-US" sz="1600" dirty="0"/>
              <a:t>２ｂ．組み合わせ影響確認とデバイス評価内容の選定</a:t>
            </a:r>
            <a:r>
              <a:rPr lang="ja-JP" altLang="en-US" sz="1600" dirty="0" smtClean="0"/>
              <a:t>（前工程</a:t>
            </a:r>
            <a:r>
              <a:rPr lang="ja-JP" altLang="en-US" sz="1600" dirty="0"/>
              <a:t>）</a:t>
            </a:r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69333" y="749165"/>
            <a:ext cx="11841157" cy="4689782"/>
          </a:xfrm>
          <a:prstGeom prst="rect">
            <a:avLst/>
          </a:prstGeom>
        </p:spPr>
      </p:pic>
      <p:pic>
        <p:nvPicPr>
          <p:cNvPr id="4" name="図 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986426" y="5438947"/>
            <a:ext cx="4674375" cy="12937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6068516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8" name="正方形/長方形 7"/>
          <p:cNvSpPr/>
          <p:nvPr/>
        </p:nvSpPr>
        <p:spPr>
          <a:xfrm>
            <a:off x="443264" y="853236"/>
            <a:ext cx="6096000" cy="338554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r>
              <a:rPr lang="ja-JP" altLang="en-US" sz="1600" dirty="0"/>
              <a:t>２ｂ．組み合わせ影響確認とデバイス評価内容の</a:t>
            </a:r>
            <a:r>
              <a:rPr lang="ja-JP" altLang="en-US" sz="1600" dirty="0" smtClean="0"/>
              <a:t>選定</a:t>
            </a:r>
            <a:endParaRPr lang="ja-JP" altLang="en-US" sz="1600" dirty="0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A0E2FA99-F402-469C-8FAA-9FA4BDC8873C}"/>
              </a:ext>
            </a:extLst>
          </p:cNvPr>
          <p:cNvSpPr txBox="1"/>
          <p:nvPr/>
        </p:nvSpPr>
        <p:spPr>
          <a:xfrm>
            <a:off x="1099994" y="1957037"/>
            <a:ext cx="850873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</a:pP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代表製品①</a:t>
            </a:r>
            <a:r>
              <a:rPr kumimoji="1" lang="ja-JP" altLang="en-US" sz="1600" dirty="0" smtClean="0">
                <a:solidFill>
                  <a:srgbClr val="000000"/>
                </a:solidFill>
                <a:latin typeface="+mn-ea"/>
              </a:rPr>
              <a:t>：製品</a:t>
            </a:r>
            <a:r>
              <a:rPr lang="en-US" altLang="ja-JP" sz="1600" dirty="0" smtClean="0">
                <a:solidFill>
                  <a:srgbClr val="000000"/>
                </a:solidFill>
                <a:latin typeface="+mn-ea"/>
              </a:rPr>
              <a:t>a</a:t>
            </a:r>
            <a:r>
              <a:rPr lang="ja-JP" altLang="en-US" sz="1600" dirty="0" smtClean="0">
                <a:solidFill>
                  <a:srgbClr val="000000"/>
                </a:solidFill>
                <a:latin typeface="+mn-ea"/>
              </a:rPr>
              <a:t>  </a:t>
            </a:r>
            <a:r>
              <a:rPr lang="en-US" altLang="ja-JP" sz="1600" dirty="0" smtClean="0">
                <a:solidFill>
                  <a:srgbClr val="000000"/>
                </a:solidFill>
                <a:latin typeface="+mn-ea"/>
              </a:rPr>
              <a:t>XXX</a:t>
            </a:r>
            <a:r>
              <a:rPr lang="ja-JP" altLang="en-US" sz="1600" dirty="0" smtClean="0">
                <a:solidFill>
                  <a:srgbClr val="000000"/>
                </a:solidFill>
                <a:latin typeface="+mn-ea"/>
              </a:rPr>
              <a:t>プロセス 　最大チップサイズ　</a:t>
            </a:r>
            <a:endParaRPr lang="en-US" altLang="ja-JP" sz="1600" dirty="0" smtClean="0">
              <a:solidFill>
                <a:srgbClr val="000000"/>
              </a:solidFill>
              <a:latin typeface="+mn-ea"/>
            </a:endParaRPr>
          </a:p>
          <a:p>
            <a:r>
              <a:rPr kumimoji="1" lang="ja-JP" altLang="en-US" sz="1600" dirty="0" smtClean="0">
                <a:solidFill>
                  <a:srgbClr val="000000"/>
                </a:solidFill>
                <a:latin typeface="+mn-ea"/>
              </a:rPr>
              <a:t>　</a:t>
            </a:r>
            <a:endParaRPr kumimoji="1" lang="en-US" altLang="ja-JP" sz="1600" dirty="0">
              <a:solidFill>
                <a:srgbClr val="000000"/>
              </a:solidFill>
              <a:latin typeface="+mn-ea"/>
            </a:endParaRPr>
          </a:p>
        </p:txBody>
      </p:sp>
      <p:sp>
        <p:nvSpPr>
          <p:cNvPr id="26" name="タイトル 1">
            <a:extLst>
              <a:ext uri="{FF2B5EF4-FFF2-40B4-BE49-F238E27FC236}">
                <a16:creationId xmlns:a16="http://schemas.microsoft.com/office/drawing/2014/main" id="{AEA6CF24-270F-4B2D-B5E8-A3072DB244A0}"/>
              </a:ext>
            </a:extLst>
          </p:cNvPr>
          <p:cNvSpPr txBox="1">
            <a:spLocks/>
          </p:cNvSpPr>
          <p:nvPr/>
        </p:nvSpPr>
        <p:spPr>
          <a:xfrm>
            <a:off x="1099994" y="1424175"/>
            <a:ext cx="6273708" cy="451305"/>
          </a:xfrm>
          <a:prstGeom prst="rect">
            <a:avLst/>
          </a:prstGeom>
        </p:spPr>
        <p:txBody>
          <a:bodyPr vert="horz" wrap="square" lIns="0" tIns="0" rIns="0" bIns="0" rtlCol="0" anchor="b" anchorCtr="0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600" b="0" dirty="0">
                <a:solidFill>
                  <a:schemeClr val="tx1"/>
                </a:solidFill>
                <a:latin typeface="+mn-ea"/>
              </a:rPr>
              <a:t>代表品評価の考え方</a:t>
            </a:r>
            <a:endParaRPr lang="en-US" altLang="ja-JP" sz="1600" b="0" dirty="0">
              <a:solidFill>
                <a:schemeClr val="tx1"/>
              </a:solidFill>
              <a:latin typeface="+mn-ea"/>
            </a:endParaRPr>
          </a:p>
        </p:txBody>
      </p:sp>
      <p:cxnSp>
        <p:nvCxnSpPr>
          <p:cNvPr id="7" name="直線コネクタ 6"/>
          <p:cNvCxnSpPr/>
          <p:nvPr/>
        </p:nvCxnSpPr>
        <p:spPr>
          <a:xfrm>
            <a:off x="3244132" y="3148717"/>
            <a:ext cx="0" cy="271934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線コネクタ 27"/>
          <p:cNvCxnSpPr/>
          <p:nvPr/>
        </p:nvCxnSpPr>
        <p:spPr>
          <a:xfrm>
            <a:off x="3244132" y="5868063"/>
            <a:ext cx="434936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テキスト ボックス 28"/>
          <p:cNvSpPr txBox="1"/>
          <p:nvPr/>
        </p:nvSpPr>
        <p:spPr>
          <a:xfrm>
            <a:off x="2472856" y="4293704"/>
            <a:ext cx="4055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Ｘ</a:t>
            </a:r>
            <a:endParaRPr kumimoji="1" lang="ja-JP" altLang="en-US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5151602" y="5956852"/>
            <a:ext cx="4055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ｙ</a:t>
            </a:r>
            <a:endParaRPr kumimoji="1" lang="ja-JP" altLang="en-US" dirty="0"/>
          </a:p>
        </p:txBody>
      </p:sp>
      <p:sp>
        <p:nvSpPr>
          <p:cNvPr id="36" name="楕円 35"/>
          <p:cNvSpPr/>
          <p:nvPr/>
        </p:nvSpPr>
        <p:spPr>
          <a:xfrm>
            <a:off x="5263763" y="4075416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 smtClean="0"/>
              <a:t>製品</a:t>
            </a:r>
            <a:r>
              <a:rPr kumimoji="1" lang="en-US" altLang="ja-JP" sz="1000" dirty="0" smtClean="0"/>
              <a:t>A</a:t>
            </a:r>
            <a:endParaRPr kumimoji="1" lang="ja-JP" altLang="en-US" sz="1000" dirty="0"/>
          </a:p>
        </p:txBody>
      </p:sp>
      <p:sp>
        <p:nvSpPr>
          <p:cNvPr id="37" name="楕円 36"/>
          <p:cNvSpPr/>
          <p:nvPr/>
        </p:nvSpPr>
        <p:spPr>
          <a:xfrm>
            <a:off x="3609893" y="4713203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 smtClean="0"/>
              <a:t>製品ｂ</a:t>
            </a:r>
            <a:endParaRPr kumimoji="1" lang="ja-JP" altLang="en-US" sz="1000" dirty="0"/>
          </a:p>
        </p:txBody>
      </p:sp>
      <p:sp>
        <p:nvSpPr>
          <p:cNvPr id="38" name="楕円 37"/>
          <p:cNvSpPr/>
          <p:nvPr/>
        </p:nvSpPr>
        <p:spPr>
          <a:xfrm>
            <a:off x="4435985" y="5098156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 smtClean="0"/>
              <a:t>製品ｃ</a:t>
            </a:r>
            <a:endParaRPr kumimoji="1" lang="ja-JP" altLang="en-US" sz="1000" dirty="0"/>
          </a:p>
        </p:txBody>
      </p:sp>
      <p:sp>
        <p:nvSpPr>
          <p:cNvPr id="39" name="楕円 38"/>
          <p:cNvSpPr/>
          <p:nvPr/>
        </p:nvSpPr>
        <p:spPr>
          <a:xfrm>
            <a:off x="3609892" y="5376262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 smtClean="0"/>
              <a:t>製品ｄ</a:t>
            </a:r>
            <a:endParaRPr kumimoji="1" lang="ja-JP" altLang="en-US" sz="1000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2362825" y="2801049"/>
            <a:ext cx="16048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 smtClean="0"/>
              <a:t>チップ 長　</a:t>
            </a:r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7373702" y="5868063"/>
            <a:ext cx="16048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 smtClean="0"/>
              <a:t>チップ 長　</a:t>
            </a:r>
            <a:endParaRPr kumimoji="1" lang="ja-JP" altLang="en-US" dirty="0"/>
          </a:p>
        </p:txBody>
      </p:sp>
      <p:cxnSp>
        <p:nvCxnSpPr>
          <p:cNvPr id="5" name="直線矢印コネクタ 4"/>
          <p:cNvCxnSpPr/>
          <p:nvPr/>
        </p:nvCxnSpPr>
        <p:spPr>
          <a:xfrm>
            <a:off x="4236848" y="5956852"/>
            <a:ext cx="1925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 flipV="1">
            <a:off x="3018415" y="3737209"/>
            <a:ext cx="0" cy="13019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四角形吹き出し 9"/>
          <p:cNvSpPr/>
          <p:nvPr/>
        </p:nvSpPr>
        <p:spPr>
          <a:xfrm>
            <a:off x="5774724" y="3409084"/>
            <a:ext cx="2084173" cy="480388"/>
          </a:xfrm>
          <a:prstGeom prst="wedgeRectCallout">
            <a:avLst>
              <a:gd name="adj1" fmla="val -45570"/>
              <a:gd name="adj2" fmla="val 9676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/>
              <a:t>製品</a:t>
            </a:r>
            <a:r>
              <a:rPr lang="en-US" altLang="ja-JP" sz="1200" dirty="0" smtClean="0"/>
              <a:t>A</a:t>
            </a:r>
            <a:r>
              <a:rPr lang="ja-JP" altLang="en-US" sz="1200" dirty="0" smtClean="0"/>
              <a:t>が</a:t>
            </a:r>
            <a:endParaRPr lang="en-US" altLang="ja-JP" sz="1200" dirty="0" smtClean="0"/>
          </a:p>
          <a:p>
            <a:pPr algn="ctr"/>
            <a:r>
              <a:rPr kumimoji="1" lang="ja-JP" altLang="en-US" sz="1200" dirty="0" smtClean="0"/>
              <a:t>最大チップサイズ</a:t>
            </a:r>
            <a:endParaRPr kumimoji="1" lang="ja-JP" altLang="en-US" sz="1200" dirty="0"/>
          </a:p>
        </p:txBody>
      </p:sp>
    </p:spTree>
    <p:extLst>
      <p:ext uri="{BB962C8B-B14F-4D97-AF65-F5344CB8AC3E}">
        <p14:creationId xmlns:p14="http://schemas.microsoft.com/office/powerpoint/2010/main" val="109025842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03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変更準備・計画</a:t>
            </a:r>
          </a:p>
        </p:txBody>
      </p:sp>
    </p:spTree>
    <p:extLst>
      <p:ext uri="{BB962C8B-B14F-4D97-AF65-F5344CB8AC3E}">
        <p14:creationId xmlns:p14="http://schemas.microsoft.com/office/powerpoint/2010/main" val="300812766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全体計画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7E325766-F0B0-4FD1-BE9E-362854D5EA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7223944"/>
              </p:ext>
            </p:extLst>
          </p:nvPr>
        </p:nvGraphicFramePr>
        <p:xfrm>
          <a:off x="1164000" y="1485000"/>
          <a:ext cx="9864000" cy="4131225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564000">
                  <a:extLst>
                    <a:ext uri="{9D8B030D-6E8A-4147-A177-3AD203B41FA5}">
                      <a16:colId xmlns:a16="http://schemas.microsoft.com/office/drawing/2014/main" val="932295927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917869319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705079839"/>
                    </a:ext>
                  </a:extLst>
                </a:gridCol>
              </a:tblGrid>
              <a:tr h="68066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000" dirty="0"/>
                        <a:t> </a:t>
                      </a:r>
                      <a:endParaRPr kumimoji="1" lang="ja-JP" altLang="en-US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プレアナウンス時 計画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変更承認時期 計画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054905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変更承認依頼 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856987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製品評価終了　特性評価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8837414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信頼性評価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7323465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変更品サンプル提出時期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8027826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変更切替え希望時期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672454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7772541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変更確認項目</a:t>
            </a:r>
            <a:r>
              <a:rPr lang="en-US" altLang="ja-JP" dirty="0"/>
              <a:t>-</a:t>
            </a:r>
            <a:endParaRPr kumimoji="1" lang="ja-JP" altLang="en-US" dirty="0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D72E6368-B5D3-4C35-9177-D0E13E4452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81412984"/>
              </p:ext>
            </p:extLst>
          </p:nvPr>
        </p:nvGraphicFramePr>
        <p:xfrm>
          <a:off x="984000" y="1268999"/>
          <a:ext cx="10235290" cy="4854773"/>
        </p:xfrm>
        <a:graphic>
          <a:graphicData uri="http://schemas.openxmlformats.org/drawingml/2006/table">
            <a:tbl>
              <a:tblPr/>
              <a:tblGrid>
                <a:gridCol w="2976219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7259071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49647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作業標準類、チェックリスト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認定前に標準類・点検類の整備完了。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作業訓練、資格認定、品質教育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オペレータ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教育・資格認定を従来から実施済み。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設備保全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新規設備の導入なく</a:t>
                      </a:r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、既存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保全体制にて運用する。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5703068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不良解析体制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不具合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解析体制を量産前に確立済み。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53207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検査機器・治工具・ポカヨケ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既存検査機器、治工具を使用</a:t>
                      </a:r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し生産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を行う。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576882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rtl="0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評価・技術ミーティングを</a:t>
                      </a:r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行い確認済み。工程チェックシートによる確認済み。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31740203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rtl="0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初期流動結果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代表製品にて初期流動を実施し正常な生産を確認済み。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85122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9404328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04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 smtClean="0"/>
              <a:t>工程チェック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127408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04</a:t>
            </a:r>
            <a:r>
              <a:rPr lang="ja-JP" altLang="en-US" dirty="0"/>
              <a:t>　工程チェック</a:t>
            </a:r>
            <a:endParaRPr kumimoji="1" lang="ja-JP" altLang="en-US" dirty="0"/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2B0AF7D9-CE21-448B-BCAA-659DCE6E8802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984000" y="1268999"/>
          <a:ext cx="10152000" cy="3675522"/>
        </p:xfrm>
        <a:graphic>
          <a:graphicData uri="http://schemas.openxmlformats.org/drawingml/2006/table">
            <a:tbl>
              <a:tblPr/>
              <a:tblGrid>
                <a:gridCol w="3483828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6668172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105751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変更前工程での改善施策の反映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工程チェックリスト（過去トラ）　該当工程　○○件　確認済み。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また、改善施策の共有として、評価・技術ミーティングを行い、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委託先のリスク検証の深掘りを実施済み。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品質管理体制確認結果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新規採用時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車載として新規の採用でないため省略。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1708889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05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変更品評価結果</a:t>
            </a:r>
          </a:p>
        </p:txBody>
      </p:sp>
    </p:spTree>
    <p:extLst>
      <p:ext uri="{BB962C8B-B14F-4D97-AF65-F5344CB8AC3E}">
        <p14:creationId xmlns:p14="http://schemas.microsoft.com/office/powerpoint/2010/main" val="320373110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 smtClean="0"/>
              <a:t>05</a:t>
            </a:r>
            <a:r>
              <a:rPr lang="ja-JP" altLang="en-US" dirty="0"/>
              <a:t>　変更品評価結果</a:t>
            </a:r>
            <a:endParaRPr kumimoji="1" lang="ja-JP" altLang="en-US" b="1" dirty="0"/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4879522"/>
              </p:ext>
            </p:extLst>
          </p:nvPr>
        </p:nvGraphicFramePr>
        <p:xfrm>
          <a:off x="292325" y="1854140"/>
          <a:ext cx="11607349" cy="244941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1555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10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409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898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確認項目　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確認結果　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添付資料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基礎特性</a:t>
                      </a:r>
                      <a:r>
                        <a:rPr kumimoji="1" lang="en-US" altLang="ja-JP" sz="1600" b="0" dirty="0" smtClean="0">
                          <a:solidFill>
                            <a:schemeClr val="tx1"/>
                          </a:solidFill>
                        </a:rPr>
                        <a:t>(TEG</a:t>
                      </a:r>
                      <a:r>
                        <a:rPr kumimoji="1" lang="ja-JP" altLang="en-US" sz="1600" b="0" dirty="0" smtClean="0">
                          <a:solidFill>
                            <a:schemeClr val="tx1"/>
                          </a:solidFill>
                        </a:rPr>
                        <a:t>特性、</a:t>
                      </a:r>
                      <a:r>
                        <a:rPr kumimoji="1" lang="en-US" altLang="ja-JP" sz="1600" b="0" dirty="0" smtClean="0">
                          <a:solidFill>
                            <a:schemeClr val="tx1"/>
                          </a:solidFill>
                        </a:rPr>
                        <a:t>TEG</a:t>
                      </a:r>
                      <a:r>
                        <a:rPr kumimoji="1" lang="ja-JP" altLang="en-US" sz="1600" b="0" dirty="0" smtClean="0">
                          <a:solidFill>
                            <a:schemeClr val="tx1"/>
                          </a:solidFill>
                        </a:rPr>
                        <a:t>寸法</a:t>
                      </a:r>
                      <a:r>
                        <a:rPr kumimoji="1" lang="en-US" altLang="ja-JP" sz="16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&gt; 1.67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　あり 問題無し</a:t>
                      </a:r>
                      <a:endParaRPr kumimoji="1" lang="en-US" altLang="ja-JP" sz="1600" b="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検査装置・測定システム環境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測定システム解析調査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(MSA)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の結果問題なし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5541033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電気的特性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(DC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AC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EMC)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 &gt; 1.67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、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の差分小で問題なし　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信頼性評価・兆候精査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信頼性評価・兆候精査 問題なし　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57454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Contents</a:t>
            </a:r>
            <a:endParaRPr kumimoji="1" lang="ja-JP" altLang="en-US" b="1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2"/>
          </p:nvPr>
        </p:nvSpPr>
        <p:spPr>
          <a:xfrm>
            <a:off x="1320800" y="1332575"/>
            <a:ext cx="8367110" cy="627851"/>
          </a:xfrm>
        </p:spPr>
        <p:txBody>
          <a:bodyPr/>
          <a:lstStyle/>
          <a:p>
            <a:r>
              <a:rPr lang="ja-JP" altLang="en-US" dirty="0"/>
              <a:t>変更内容</a:t>
            </a:r>
            <a:endParaRPr kumimoji="1" lang="ja-JP" alt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6"/>
          </p:nvPr>
        </p:nvSpPr>
        <p:spPr>
          <a:xfrm>
            <a:off x="1320800" y="2332608"/>
            <a:ext cx="8367110" cy="664797"/>
          </a:xfrm>
        </p:spPr>
        <p:txBody>
          <a:bodyPr/>
          <a:lstStyle/>
          <a:p>
            <a:r>
              <a:rPr lang="ja-JP" altLang="en-US" dirty="0"/>
              <a:t>変更点と検証事項の明確化</a:t>
            </a:r>
            <a:endParaRPr kumimoji="1" lang="ja-JP" alt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8"/>
          </p:nvPr>
        </p:nvSpPr>
        <p:spPr>
          <a:xfrm>
            <a:off x="1320800" y="3351483"/>
            <a:ext cx="8367110" cy="664797"/>
          </a:xfrm>
        </p:spPr>
        <p:txBody>
          <a:bodyPr/>
          <a:lstStyle/>
          <a:p>
            <a:r>
              <a:rPr lang="ja-JP" altLang="en-US" dirty="0"/>
              <a:t>変更準備・計画</a:t>
            </a:r>
            <a:endParaRPr kumimoji="1"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20"/>
          </p:nvPr>
        </p:nvSpPr>
        <p:spPr>
          <a:xfrm>
            <a:off x="1320800" y="4369620"/>
            <a:ext cx="8367110" cy="664797"/>
          </a:xfrm>
        </p:spPr>
        <p:txBody>
          <a:bodyPr/>
          <a:lstStyle/>
          <a:p>
            <a:r>
              <a:rPr kumimoji="1" lang="ja-JP" altLang="en-US" dirty="0"/>
              <a:t>工程チェック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sz="quarter" idx="11"/>
          </p:nvPr>
        </p:nvSpPr>
        <p:spPr>
          <a:xfrm>
            <a:off x="468313" y="1277168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01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468313" y="2295674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02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7"/>
          </p:nvPr>
        </p:nvSpPr>
        <p:spPr>
          <a:xfrm>
            <a:off x="468313" y="3314180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03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9"/>
          </p:nvPr>
        </p:nvSpPr>
        <p:spPr>
          <a:xfrm>
            <a:off x="468313" y="4332686"/>
            <a:ext cx="709613" cy="738664"/>
          </a:xfrm>
          <a:prstGeom prst="rect">
            <a:avLst/>
          </a:prstGeom>
        </p:spPr>
        <p:txBody>
          <a:bodyPr/>
          <a:lstStyle/>
          <a:p>
            <a:r>
              <a:rPr lang="en-US" altLang="ja-JP" dirty="0">
                <a:solidFill>
                  <a:srgbClr val="0064D2"/>
                </a:solidFill>
              </a:rPr>
              <a:t>04</a:t>
            </a:r>
          </a:p>
        </p:txBody>
      </p:sp>
      <p:sp>
        <p:nvSpPr>
          <p:cNvPr id="11" name="テキスト プレースホルダー 14">
            <a:extLst>
              <a:ext uri="{FF2B5EF4-FFF2-40B4-BE49-F238E27FC236}">
                <a16:creationId xmlns:a16="http://schemas.microsoft.com/office/drawing/2014/main" id="{AB1DF8A1-E899-4633-9F77-8A9EA4C46DC7}"/>
              </a:ext>
            </a:extLst>
          </p:cNvPr>
          <p:cNvSpPr txBox="1">
            <a:spLocks/>
          </p:cNvSpPr>
          <p:nvPr/>
        </p:nvSpPr>
        <p:spPr bwMode="gray">
          <a:xfrm>
            <a:off x="1320800" y="538812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tabLst>
                <a:tab pos="1610933" algn="l"/>
              </a:tabLst>
              <a:defRPr kumimoji="1" lang="ja-JP" altLang="en-US" sz="3200" kern="1200" dirty="0" smtClean="0">
                <a:solidFill>
                  <a:schemeClr val="tx1"/>
                </a:solidFill>
                <a:latin typeface="+mn-ea"/>
                <a:ea typeface="+mn-ea"/>
                <a:cs typeface="Meiryo UI" panose="020B0604030504040204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TW" altLang="en-US" dirty="0"/>
              <a:t>変更</a:t>
            </a:r>
            <a:r>
              <a:rPr lang="ja-JP" altLang="en-US" dirty="0"/>
              <a:t>品評価結果</a:t>
            </a:r>
            <a:endParaRPr lang="zh-TW" altLang="en-US" dirty="0"/>
          </a:p>
        </p:txBody>
      </p:sp>
      <p:sp>
        <p:nvSpPr>
          <p:cNvPr id="16" name="テキスト プレースホルダー 1">
            <a:extLst>
              <a:ext uri="{FF2B5EF4-FFF2-40B4-BE49-F238E27FC236}">
                <a16:creationId xmlns:a16="http://schemas.microsoft.com/office/drawing/2014/main" id="{9DC991B2-FF37-4C66-AE36-B67F248A1795}"/>
              </a:ext>
            </a:extLst>
          </p:cNvPr>
          <p:cNvSpPr txBox="1">
            <a:spLocks/>
          </p:cNvSpPr>
          <p:nvPr/>
        </p:nvSpPr>
        <p:spPr bwMode="gray">
          <a:xfrm>
            <a:off x="468313" y="5351191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defRPr kumimoji="1" lang="ja-JP" altLang="en-US" sz="4000" kern="12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dirty="0">
                <a:solidFill>
                  <a:srgbClr val="0064D2"/>
                </a:solidFill>
              </a:rPr>
              <a:t>05</a:t>
            </a:r>
          </a:p>
        </p:txBody>
      </p:sp>
    </p:spTree>
    <p:extLst>
      <p:ext uri="{BB962C8B-B14F-4D97-AF65-F5344CB8AC3E}">
        <p14:creationId xmlns:p14="http://schemas.microsoft.com/office/powerpoint/2010/main" val="372047024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 smtClean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ADD6C3D1-AC4C-43FF-A245-1AE9C956F4C3}"/>
              </a:ext>
            </a:extLst>
          </p:cNvPr>
          <p:cNvSpPr txBox="1"/>
          <p:nvPr/>
        </p:nvSpPr>
        <p:spPr>
          <a:xfrm>
            <a:off x="688050" y="1409046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基礎</a:t>
            </a:r>
            <a:r>
              <a:rPr kumimoji="1" lang="ja-JP" altLang="en-US" b="1" dirty="0" smtClean="0">
                <a:latin typeface="+mj-ea"/>
                <a:ea typeface="+mj-ea"/>
              </a:rPr>
              <a:t>特性　：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7" name="表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0352239"/>
              </p:ext>
            </p:extLst>
          </p:nvPr>
        </p:nvGraphicFramePr>
        <p:xfrm>
          <a:off x="1068944" y="1967331"/>
          <a:ext cx="9156880" cy="2930903"/>
        </p:xfrm>
        <a:graphic>
          <a:graphicData uri="http://schemas.openxmlformats.org/drawingml/2006/table">
            <a:tbl>
              <a:tblPr/>
              <a:tblGrid>
                <a:gridCol w="185772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187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500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50035">
                  <a:extLst>
                    <a:ext uri="{9D8B030D-6E8A-4147-A177-3AD203B41FA5}">
                      <a16:colId xmlns:a16="http://schemas.microsoft.com/office/drawing/2014/main" val="2852337962"/>
                    </a:ext>
                  </a:extLst>
                </a:gridCol>
                <a:gridCol w="154014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540143">
                  <a:extLst>
                    <a:ext uri="{9D8B030D-6E8A-4147-A177-3AD203B41FA5}">
                      <a16:colId xmlns:a16="http://schemas.microsoft.com/office/drawing/2014/main" val="745767587"/>
                    </a:ext>
                  </a:extLst>
                </a:gridCol>
              </a:tblGrid>
              <a:tr h="382749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工程名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管理項目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単位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数量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Cpk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Target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3623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Ａ１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Cpk</a:t>
                      </a:r>
                      <a:r>
                        <a:rPr lang="en-US" altLang="ja-JP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&gt;1.67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2749">
                <a:tc vMerge="1">
                  <a:txBody>
                    <a:bodyPr/>
                    <a:lstStyle/>
                    <a:p>
                      <a:pPr algn="ctr" fontAlgn="ctr"/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Ａ２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23143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Ｂ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Ｂ１</a:t>
                      </a:r>
                      <a:endParaRPr lang="en-US" altLang="ja-JP" sz="1600" b="0" i="0" u="none" strike="noStrike" dirty="0" smtClean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600" b="0" i="0" u="none" strike="noStrike" dirty="0" smtClean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2314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Ｃ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Ｃ１</a:t>
                      </a:r>
                      <a:endParaRPr lang="en-US" altLang="ja-JP" sz="1600" b="0" i="0" u="none" strike="noStrike" dirty="0" smtClean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600" b="0" i="0" u="none" strike="noStrike" dirty="0" smtClean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82749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TEG</a:t>
                      </a:r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特性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Ｄ１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82749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Ｄ２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5" name="テキスト ボックス 4"/>
          <p:cNvSpPr txBox="1"/>
          <p:nvPr/>
        </p:nvSpPr>
        <p:spPr>
          <a:xfrm>
            <a:off x="1068944" y="5181922"/>
            <a:ext cx="5829474" cy="934478"/>
          </a:xfrm>
          <a:prstGeom prst="rect">
            <a:avLst/>
          </a:prstGeom>
          <a:noFill/>
        </p:spPr>
        <p:txBody>
          <a:bodyPr wrap="square" lIns="36000" tIns="36000" rIns="0" bIns="36000" rtlCol="0">
            <a:spAutoFit/>
          </a:bodyPr>
          <a:lstStyle/>
          <a:p>
            <a:r>
              <a:rPr lang="en-US" altLang="ja-JP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以下のような、指数等によるエビデンスを示すことを推奨</a:t>
            </a:r>
            <a:r>
              <a:rPr lang="en-US" altLang="ja-JP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『 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製品仕様を満たすために、変更前後の製造基準値が設定され</a:t>
            </a:r>
            <a:r>
              <a:rPr lang="ja-JP" altLang="en-US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、</a:t>
            </a:r>
            <a:r>
              <a:rPr lang="en-US" altLang="ja-JP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製造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工程</a:t>
            </a:r>
            <a:r>
              <a:rPr lang="ja-JP" altLang="en-US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の出来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映えの分布が、製造基準値に</a:t>
            </a:r>
            <a:r>
              <a:rPr lang="ja-JP" altLang="en-US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対して</a:t>
            </a:r>
            <a:r>
              <a:rPr lang="en-US" altLang="ja-JP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余裕度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を確保できていること。</a:t>
            </a:r>
            <a:r>
              <a:rPr lang="en-US" altLang="ja-JP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』</a:t>
            </a:r>
            <a:r>
              <a:rPr lang="ja-JP" altLang="en-US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en-US" altLang="ja-JP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ex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.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工程変更前後の工程能力で比較</a:t>
            </a:r>
            <a:r>
              <a:rPr lang="ja-JP" altLang="en-US" sz="1400" dirty="0" smtClean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endParaRPr lang="ja-JP" altLang="en-US" sz="1400" dirty="0">
              <a:solidFill>
                <a:srgbClr val="0064D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2923746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>
                <a:solidFill>
                  <a:srgbClr val="FF0000"/>
                </a:solidFill>
              </a:rPr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F59EFC7-AED0-4ED1-ADD3-156712FD9D16}"/>
              </a:ext>
            </a:extLst>
          </p:cNvPr>
          <p:cNvSpPr txBox="1"/>
          <p:nvPr/>
        </p:nvSpPr>
        <p:spPr>
          <a:xfrm>
            <a:off x="741000" y="1054708"/>
            <a:ext cx="23727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TW" altLang="en-US" b="1" dirty="0">
                <a:latin typeface="+mj-ea"/>
                <a:ea typeface="+mj-ea"/>
              </a:rPr>
              <a:t>電気的特性：</a:t>
            </a:r>
            <a:r>
              <a:rPr kumimoji="1" lang="en-US" altLang="zh-TW" b="1" dirty="0">
                <a:latin typeface="+mj-ea"/>
                <a:ea typeface="+mj-ea"/>
              </a:rPr>
              <a:t>DC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graphicFrame>
        <p:nvGraphicFramePr>
          <p:cNvPr id="7" name="表 3">
            <a:extLst>
              <a:ext uri="{FF2B5EF4-FFF2-40B4-BE49-F238E27FC236}">
                <a16:creationId xmlns:a16="http://schemas.microsoft.com/office/drawing/2014/main" id="{792443E4-0C90-4698-9D52-792559BCBA1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8869609"/>
              </p:ext>
            </p:extLst>
          </p:nvPr>
        </p:nvGraphicFramePr>
        <p:xfrm>
          <a:off x="1646222" y="1436069"/>
          <a:ext cx="8197689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2417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42240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Parameter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symbol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Conditions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input voltage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VIH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CMOS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input voltage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VIL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CMOS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output voltage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VOH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IOH = -5mA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output voltage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VOL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IOH = -5mA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3342384"/>
                  </a:ext>
                </a:extLst>
              </a:tr>
            </a:tbl>
          </a:graphicData>
        </a:graphic>
      </p:graphicFrame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37DC18ED-7190-485F-A5FD-4D21AC1EB18C}"/>
              </a:ext>
            </a:extLst>
          </p:cNvPr>
          <p:cNvSpPr txBox="1"/>
          <p:nvPr/>
        </p:nvSpPr>
        <p:spPr>
          <a:xfrm>
            <a:off x="741000" y="3512251"/>
            <a:ext cx="27238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電気的特性：リーク特性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9" name="表 3">
            <a:extLst>
              <a:ext uri="{FF2B5EF4-FFF2-40B4-BE49-F238E27FC236}">
                <a16:creationId xmlns:a16="http://schemas.microsoft.com/office/drawing/2014/main" id="{2F478730-921E-4AAF-9C44-F4983BDE8EB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7901252"/>
              </p:ext>
            </p:extLst>
          </p:nvPr>
        </p:nvGraphicFramePr>
        <p:xfrm>
          <a:off x="1646222" y="3881583"/>
          <a:ext cx="8197689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2417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42240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Parameter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symbol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Conditions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 rowSpan="4">
                  <a:txBody>
                    <a:bodyPr/>
                    <a:lstStyle/>
                    <a:p>
                      <a:r>
                        <a:rPr kumimoji="1" lang="en-US" altLang="ja-JP" sz="1200" dirty="0"/>
                        <a:t>Input leakage current</a:t>
                      </a:r>
                      <a:endParaRPr kumimoji="1" lang="ja-JP" altLang="en-US" sz="12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kumimoji="1" lang="en-US" altLang="ja-JP" sz="1200" dirty="0"/>
                        <a:t>ILIH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VI = REGVCC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VI = EVCC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kumimoji="1" lang="en-US" altLang="ja-JP" sz="1200" dirty="0"/>
                        <a:t>ILIL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VI = 0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VI = 0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3342384"/>
                  </a:ext>
                </a:extLst>
              </a:tr>
            </a:tbl>
          </a:graphicData>
        </a:graphic>
      </p:graphicFrame>
      <p:sp>
        <p:nvSpPr>
          <p:cNvPr id="3" name="テキスト ボックス 2"/>
          <p:cNvSpPr txBox="1"/>
          <p:nvPr/>
        </p:nvSpPr>
        <p:spPr>
          <a:xfrm>
            <a:off x="5161379" y="5735783"/>
            <a:ext cx="47548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dirty="0" smtClean="0"/>
              <a:t>評価製品：製品</a:t>
            </a:r>
            <a:r>
              <a:rPr kumimoji="1" lang="en-US" altLang="ja-JP" dirty="0" smtClean="0"/>
              <a:t>a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5742819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>
                <a:solidFill>
                  <a:srgbClr val="FF0000"/>
                </a:solidFill>
              </a:rPr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786E7CB-DEC8-4BC9-A49E-BE97B4F0F65E}"/>
              </a:ext>
            </a:extLst>
          </p:cNvPr>
          <p:cNvSpPr txBox="1"/>
          <p:nvPr/>
        </p:nvSpPr>
        <p:spPr>
          <a:xfrm>
            <a:off x="705349" y="947183"/>
            <a:ext cx="34708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電気的特性</a:t>
            </a:r>
            <a:r>
              <a:rPr lang="en-US" altLang="ja-JP" b="1" dirty="0">
                <a:latin typeface="+mj-ea"/>
                <a:ea typeface="+mj-ea"/>
              </a:rPr>
              <a:t>(EMC</a:t>
            </a:r>
            <a:r>
              <a:rPr lang="ja-JP" altLang="en-US" b="1" dirty="0">
                <a:latin typeface="+mj-ea"/>
                <a:ea typeface="+mj-ea"/>
              </a:rPr>
              <a:t>等価性評価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：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529B01C-2A59-46CB-B18D-583A85F62A91}"/>
              </a:ext>
            </a:extLst>
          </p:cNvPr>
          <p:cNvSpPr/>
          <p:nvPr/>
        </p:nvSpPr>
        <p:spPr>
          <a:xfrm>
            <a:off x="891822" y="1580444"/>
            <a:ext cx="4730045" cy="4222045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EMC waveform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6DD47A0B-6AD9-462D-8D1D-EBA831FD55FE}"/>
              </a:ext>
            </a:extLst>
          </p:cNvPr>
          <p:cNvSpPr/>
          <p:nvPr/>
        </p:nvSpPr>
        <p:spPr>
          <a:xfrm>
            <a:off x="6096000" y="1580444"/>
            <a:ext cx="4730045" cy="4222045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EMC waveform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BDE7664-F03E-4A8E-BEDF-015EA2DAEC42}"/>
              </a:ext>
            </a:extLst>
          </p:cNvPr>
          <p:cNvSpPr txBox="1"/>
          <p:nvPr/>
        </p:nvSpPr>
        <p:spPr>
          <a:xfrm>
            <a:off x="1029179" y="5910817"/>
            <a:ext cx="4068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150Ω</a:t>
            </a:r>
            <a:r>
              <a:rPr lang="ja-JP" altLang="en-US" b="1" dirty="0">
                <a:latin typeface="+mj-ea"/>
                <a:ea typeface="+mj-ea"/>
              </a:rPr>
              <a:t>法によるエミッション特性比較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F3D3103-4803-47DB-98EB-FA4B55DD5839}"/>
              </a:ext>
            </a:extLst>
          </p:cNvPr>
          <p:cNvSpPr txBox="1"/>
          <p:nvPr/>
        </p:nvSpPr>
        <p:spPr>
          <a:xfrm>
            <a:off x="6426650" y="5910817"/>
            <a:ext cx="4068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DPI</a:t>
            </a:r>
            <a:r>
              <a:rPr lang="ja-JP" altLang="en-US" b="1" dirty="0">
                <a:latin typeface="+mj-ea"/>
                <a:ea typeface="+mj-ea"/>
              </a:rPr>
              <a:t>法によるイミュニティー特性比較</a:t>
            </a:r>
            <a:endParaRPr lang="en-US" altLang="ja-JP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8088973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>
                <a:solidFill>
                  <a:srgbClr val="FF0000"/>
                </a:solidFill>
              </a:rPr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786E7CB-DEC8-4BC9-A49E-BE97B4F0F65E}"/>
              </a:ext>
            </a:extLst>
          </p:cNvPr>
          <p:cNvSpPr txBox="1"/>
          <p:nvPr/>
        </p:nvSpPr>
        <p:spPr>
          <a:xfrm>
            <a:off x="705349" y="947183"/>
            <a:ext cx="34708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電気的特性</a:t>
            </a:r>
            <a:r>
              <a:rPr lang="en-US" altLang="ja-JP" b="1" dirty="0">
                <a:latin typeface="+mj-ea"/>
                <a:ea typeface="+mj-ea"/>
              </a:rPr>
              <a:t>(EMC</a:t>
            </a:r>
            <a:r>
              <a:rPr lang="ja-JP" altLang="en-US" b="1" dirty="0">
                <a:latin typeface="+mj-ea"/>
                <a:ea typeface="+mj-ea"/>
              </a:rPr>
              <a:t>等価性評価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：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529B01C-2A59-46CB-B18D-583A85F62A91}"/>
              </a:ext>
            </a:extLst>
          </p:cNvPr>
          <p:cNvSpPr/>
          <p:nvPr/>
        </p:nvSpPr>
        <p:spPr>
          <a:xfrm>
            <a:off x="891822" y="1580444"/>
            <a:ext cx="4730045" cy="4222045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EMC waveform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BDE7664-F03E-4A8E-BEDF-015EA2DAEC42}"/>
              </a:ext>
            </a:extLst>
          </p:cNvPr>
          <p:cNvSpPr txBox="1"/>
          <p:nvPr/>
        </p:nvSpPr>
        <p:spPr>
          <a:xfrm>
            <a:off x="1029179" y="5910817"/>
            <a:ext cx="36471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隣接端子のクロストーク特性比較</a:t>
            </a:r>
            <a:endParaRPr lang="en-US" altLang="ja-JP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08900873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1" y="10274"/>
            <a:ext cx="11437882" cy="749165"/>
          </a:xfrm>
        </p:spPr>
        <p:txBody>
          <a:bodyPr/>
          <a:lstStyle/>
          <a:p>
            <a:r>
              <a:rPr lang="en-US" altLang="ja-JP" b="1" dirty="0" smtClean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3272C279-035B-45C9-9322-3C9A0B0F524F}"/>
              </a:ext>
            </a:extLst>
          </p:cNvPr>
          <p:cNvSpPr txBox="1"/>
          <p:nvPr/>
        </p:nvSpPr>
        <p:spPr>
          <a:xfrm>
            <a:off x="494509" y="759439"/>
            <a:ext cx="18117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信頼性試験結果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5808FE99-A197-4D92-8F4C-917B671D952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4185701"/>
              </p:ext>
            </p:extLst>
          </p:nvPr>
        </p:nvGraphicFramePr>
        <p:xfrm>
          <a:off x="305814" y="1413162"/>
          <a:ext cx="11410360" cy="3225754"/>
        </p:xfrm>
        <a:graphic>
          <a:graphicData uri="http://schemas.openxmlformats.org/drawingml/2006/table">
            <a:tbl>
              <a:tblPr/>
              <a:tblGrid>
                <a:gridCol w="429987">
                  <a:extLst>
                    <a:ext uri="{9D8B030D-6E8A-4147-A177-3AD203B41FA5}">
                      <a16:colId xmlns:a16="http://schemas.microsoft.com/office/drawing/2014/main" val="4092062849"/>
                    </a:ext>
                  </a:extLst>
                </a:gridCol>
                <a:gridCol w="1444357">
                  <a:extLst>
                    <a:ext uri="{9D8B030D-6E8A-4147-A177-3AD203B41FA5}">
                      <a16:colId xmlns:a16="http://schemas.microsoft.com/office/drawing/2014/main" val="1211824039"/>
                    </a:ext>
                  </a:extLst>
                </a:gridCol>
                <a:gridCol w="564881">
                  <a:extLst>
                    <a:ext uri="{9D8B030D-6E8A-4147-A177-3AD203B41FA5}">
                      <a16:colId xmlns:a16="http://schemas.microsoft.com/office/drawing/2014/main" val="336092887"/>
                    </a:ext>
                  </a:extLst>
                </a:gridCol>
                <a:gridCol w="800419">
                  <a:extLst>
                    <a:ext uri="{9D8B030D-6E8A-4147-A177-3AD203B41FA5}">
                      <a16:colId xmlns:a16="http://schemas.microsoft.com/office/drawing/2014/main" val="3416956038"/>
                    </a:ext>
                  </a:extLst>
                </a:gridCol>
                <a:gridCol w="858725">
                  <a:extLst>
                    <a:ext uri="{9D8B030D-6E8A-4147-A177-3AD203B41FA5}">
                      <a16:colId xmlns:a16="http://schemas.microsoft.com/office/drawing/2014/main" val="3908214652"/>
                    </a:ext>
                  </a:extLst>
                </a:gridCol>
                <a:gridCol w="1086824">
                  <a:extLst>
                    <a:ext uri="{9D8B030D-6E8A-4147-A177-3AD203B41FA5}">
                      <a16:colId xmlns:a16="http://schemas.microsoft.com/office/drawing/2014/main" val="3473927180"/>
                    </a:ext>
                  </a:extLst>
                </a:gridCol>
                <a:gridCol w="1744284">
                  <a:extLst>
                    <a:ext uri="{9D8B030D-6E8A-4147-A177-3AD203B41FA5}">
                      <a16:colId xmlns:a16="http://schemas.microsoft.com/office/drawing/2014/main" val="2271862490"/>
                    </a:ext>
                  </a:extLst>
                </a:gridCol>
                <a:gridCol w="1127078">
                  <a:extLst>
                    <a:ext uri="{9D8B030D-6E8A-4147-A177-3AD203B41FA5}">
                      <a16:colId xmlns:a16="http://schemas.microsoft.com/office/drawing/2014/main" val="693417417"/>
                    </a:ext>
                  </a:extLst>
                </a:gridCol>
                <a:gridCol w="593522">
                  <a:extLst>
                    <a:ext uri="{9D8B030D-6E8A-4147-A177-3AD203B41FA5}">
                      <a16:colId xmlns:a16="http://schemas.microsoft.com/office/drawing/2014/main" val="3832619818"/>
                    </a:ext>
                  </a:extLst>
                </a:gridCol>
                <a:gridCol w="995814">
                  <a:extLst>
                    <a:ext uri="{9D8B030D-6E8A-4147-A177-3AD203B41FA5}">
                      <a16:colId xmlns:a16="http://schemas.microsoft.com/office/drawing/2014/main" val="928160249"/>
                    </a:ext>
                  </a:extLst>
                </a:gridCol>
                <a:gridCol w="1764469">
                  <a:extLst>
                    <a:ext uri="{9D8B030D-6E8A-4147-A177-3AD203B41FA5}">
                      <a16:colId xmlns:a16="http://schemas.microsoft.com/office/drawing/2014/main" val="1736462231"/>
                    </a:ext>
                  </a:extLst>
                </a:gridCol>
              </a:tblGrid>
              <a:tr h="359633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Sample-size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Method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Result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実施製品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代表品選定理由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7247352"/>
                  </a:ext>
                </a:extLst>
              </a:tr>
              <a:tr h="359633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pieces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lot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spec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condition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duration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62652015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A2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高温高湿バイアス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THB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85C / 85%RH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59238859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A3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オートクレーブ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AC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JESD22-A102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127C / 100%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6637105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A4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温度サイクル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TC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JESD22-A104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-55C / 150C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500cyc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ワイヤーが細い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1864738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A6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高温放置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HTSL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en-US" altLang="ja-JP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JESD22-A103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150C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82225114"/>
                  </a:ext>
                </a:extLst>
              </a:tr>
              <a:tr h="160546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B1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高温動作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HTOL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JESD22-A108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125C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28809612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D1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エレクトロマイグレーション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EM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TEG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---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3113420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E2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人体モデル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HBM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JESD22-A114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±2000V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867983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E3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パッケージ帯電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CDM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JESD22-C101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±500V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26198615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E4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ラッチアップ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LU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JESD78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±100mA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742206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E9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EMC</a:t>
                      </a:r>
                      <a:endParaRPr kumimoji="0" lang="ja-JP" altLang="en-US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EMC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a / </a:t>
                      </a: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変更前後製品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0148285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210325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 smtClean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219F1328-47BD-4BBE-85EA-1A636CA3F9E2}"/>
              </a:ext>
            </a:extLst>
          </p:cNvPr>
          <p:cNvSpPr txBox="1"/>
          <p:nvPr/>
        </p:nvSpPr>
        <p:spPr>
          <a:xfrm>
            <a:off x="581973" y="1046757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 smtClean="0">
                <a:latin typeface="+mj-ea"/>
                <a:ea typeface="+mj-ea"/>
              </a:rPr>
              <a:t>兆候精査：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1" name="表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4151853"/>
              </p:ext>
            </p:extLst>
          </p:nvPr>
        </p:nvGraphicFramePr>
        <p:xfrm>
          <a:off x="1394702" y="1576678"/>
          <a:ext cx="9482682" cy="3310868"/>
        </p:xfrm>
        <a:graphic>
          <a:graphicData uri="http://schemas.openxmlformats.org/drawingml/2006/table">
            <a:tbl>
              <a:tblPr/>
              <a:tblGrid>
                <a:gridCol w="3527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552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76792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5000"/>
                        </a:spcAft>
                        <a:buClrTx/>
                        <a:buSzPct val="125000"/>
                        <a:buFontTx/>
                        <a:buNone/>
                        <a:tabLst/>
                      </a:pPr>
                      <a:r>
                        <a:rPr kumimoji="0" lang="en-US" altLang="ja-JP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DC</a:t>
                      </a:r>
                      <a:r>
                        <a:rPr kumimoji="0" lang="ja-JP" alt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特性</a:t>
                      </a:r>
                      <a:endParaRPr kumimoji="0" lang="en-US" altLang="ja-JP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defRPr/>
                      </a:pPr>
                      <a:r>
                        <a:rPr lang="en-US" altLang="ja-JP" sz="1600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HTOL</a:t>
                      </a:r>
                      <a:r>
                        <a:rPr lang="ja-JP" altLang="en-US" sz="1600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　兆候精査</a:t>
                      </a:r>
                      <a:r>
                        <a:rPr lang="en-US" altLang="ja-JP" sz="1600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(</a:t>
                      </a:r>
                      <a:r>
                        <a:rPr lang="ja-JP" altLang="en-US" sz="1600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主要特性、信頼性評価 特性変動確認</a:t>
                      </a:r>
                      <a:r>
                        <a:rPr lang="en-US" altLang="ja-JP" sz="1600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)</a:t>
                      </a:r>
                      <a:endParaRPr lang="en-US" altLang="ja-JP" sz="1600" dirty="0">
                        <a:solidFill>
                          <a:schemeClr val="bg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71474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input voltage</a:t>
                      </a:r>
                      <a:endParaRPr kumimoji="1" lang="ja-JP" altLang="en-US" sz="1200" dirty="0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71474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input voltage</a:t>
                      </a:r>
                      <a:endParaRPr kumimoji="1" lang="ja-JP" altLang="en-US" sz="1200" dirty="0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3" name="正方形/長方形 22"/>
          <p:cNvSpPr/>
          <p:nvPr/>
        </p:nvSpPr>
        <p:spPr>
          <a:xfrm>
            <a:off x="7081755" y="2607355"/>
            <a:ext cx="2228045" cy="81136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特性変動確認結果</a:t>
            </a:r>
            <a:endParaRPr kumimoji="1" lang="ja-JP" altLang="en-US" dirty="0"/>
          </a:p>
        </p:txBody>
      </p:sp>
      <p:sp>
        <p:nvSpPr>
          <p:cNvPr id="24" name="正方形/長方形 23"/>
          <p:cNvSpPr/>
          <p:nvPr/>
        </p:nvSpPr>
        <p:spPr>
          <a:xfrm>
            <a:off x="7081755" y="3867849"/>
            <a:ext cx="2228045" cy="81136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特性変動確認結果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779837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01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変更内容</a:t>
            </a:r>
          </a:p>
        </p:txBody>
      </p:sp>
    </p:spTree>
    <p:extLst>
      <p:ext uri="{BB962C8B-B14F-4D97-AF65-F5344CB8AC3E}">
        <p14:creationId xmlns:p14="http://schemas.microsoft.com/office/powerpoint/2010/main" val="37084791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8" name="コンテンツ プレースホルダー 3">
            <a:extLst>
              <a:ext uri="{FF2B5EF4-FFF2-40B4-BE49-F238E27FC236}">
                <a16:creationId xmlns:a16="http://schemas.microsoft.com/office/drawing/2014/main" id="{7762E6D1-2454-44C1-BC34-8CE993B59E67}"/>
              </a:ext>
            </a:extLst>
          </p:cNvPr>
          <p:cNvSpPr txBox="1">
            <a:spLocks/>
          </p:cNvSpPr>
          <p:nvPr/>
        </p:nvSpPr>
        <p:spPr>
          <a:xfrm>
            <a:off x="710508" y="1159575"/>
            <a:ext cx="10521936" cy="943589"/>
          </a:xfrm>
          <a:prstGeom prst="rect">
            <a:avLst/>
          </a:prstGeom>
          <a:noFill/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  <a:buClr>
                <a:srgbClr val="0000CC"/>
              </a:buClr>
            </a:pPr>
            <a:r>
              <a:rPr lang="ja-JP" altLang="en-US" sz="1800" dirty="0">
                <a:latin typeface="+mn-ea"/>
              </a:rPr>
              <a:t>需要増加に伴い</a:t>
            </a:r>
            <a:r>
              <a:rPr lang="ja-JP" altLang="en-US" sz="1800" dirty="0" smtClean="0">
                <a:latin typeface="+mn-ea"/>
              </a:rPr>
              <a:t>、</a:t>
            </a:r>
            <a:r>
              <a:rPr lang="en-US" altLang="ja-JP" sz="1800" dirty="0" smtClean="0">
                <a:latin typeface="+mn-ea"/>
              </a:rPr>
              <a:t>A</a:t>
            </a:r>
            <a:r>
              <a:rPr lang="ja-JP" altLang="en-US" sz="1800" dirty="0" smtClean="0">
                <a:latin typeface="+mn-ea"/>
              </a:rPr>
              <a:t>工場</a:t>
            </a:r>
            <a:r>
              <a:rPr lang="ja-JP" altLang="en-US" sz="1800" dirty="0">
                <a:latin typeface="+mn-ea"/>
              </a:rPr>
              <a:t>で</a:t>
            </a:r>
            <a:r>
              <a:rPr lang="ja-JP" altLang="en-US" sz="1800" dirty="0" smtClean="0">
                <a:latin typeface="+mn-ea"/>
              </a:rPr>
              <a:t>の生産</a:t>
            </a:r>
            <a:r>
              <a:rPr lang="ja-JP" altLang="en-US" sz="1800" dirty="0">
                <a:latin typeface="+mn-ea"/>
              </a:rPr>
              <a:t>能力を超える見込み</a:t>
            </a:r>
            <a:r>
              <a:rPr lang="ja-JP" altLang="en-US" sz="1800" dirty="0" smtClean="0">
                <a:latin typeface="+mn-ea"/>
              </a:rPr>
              <a:t>です。製品</a:t>
            </a:r>
            <a:r>
              <a:rPr lang="ja-JP" altLang="en-US" sz="1800" dirty="0">
                <a:latin typeface="+mn-ea"/>
              </a:rPr>
              <a:t>の安定供給を目的として生産</a:t>
            </a:r>
            <a:r>
              <a:rPr lang="ja-JP" altLang="en-US" sz="1800" dirty="0" smtClean="0">
                <a:latin typeface="+mn-ea"/>
              </a:rPr>
              <a:t>拠点追加</a:t>
            </a:r>
            <a:r>
              <a:rPr lang="ja-JP" altLang="en-US" sz="1800" dirty="0">
                <a:latin typeface="+mn-ea"/>
              </a:rPr>
              <a:t>の</a:t>
            </a:r>
            <a:r>
              <a:rPr lang="en-US" altLang="ja-JP" sz="1800" dirty="0">
                <a:latin typeface="+mn-ea"/>
              </a:rPr>
              <a:t>PCN</a:t>
            </a:r>
            <a:r>
              <a:rPr lang="ja-JP" altLang="en-US" sz="1800" dirty="0">
                <a:latin typeface="+mn-ea"/>
              </a:rPr>
              <a:t>を申請いたします。</a:t>
            </a:r>
            <a:endParaRPr lang="en-US" altLang="ja-JP" sz="1800" dirty="0">
              <a:latin typeface="+mn-ea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73F308F1-1A22-45C0-ADC0-C76C866ED90E}"/>
              </a:ext>
            </a:extLst>
          </p:cNvPr>
          <p:cNvSpPr txBox="1"/>
          <p:nvPr/>
        </p:nvSpPr>
        <p:spPr>
          <a:xfrm>
            <a:off x="7321154" y="6004837"/>
            <a:ext cx="47161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OSAT</a:t>
            </a:r>
            <a:r>
              <a:rPr kumimoji="1" lang="ja-JP" altLang="en-US" sz="1400" dirty="0"/>
              <a:t>：</a:t>
            </a:r>
            <a:r>
              <a:rPr kumimoji="1" lang="en-US" altLang="ja-JP" sz="1400" dirty="0"/>
              <a:t>Outsource Semiconductor Assembly and Test</a:t>
            </a:r>
            <a:endParaRPr kumimoji="1" lang="ja-JP" altLang="en-US" sz="1400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1. </a:t>
            </a:r>
            <a:r>
              <a:rPr lang="ja-JP" altLang="en-US" sz="2000" dirty="0">
                <a:latin typeface="+mn-ea"/>
                <a:ea typeface="+mn-ea"/>
              </a:rPr>
              <a:t>変更の背景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53C1DC00-F3EB-4C2B-A595-D180AF374015}"/>
              </a:ext>
            </a:extLst>
          </p:cNvPr>
          <p:cNvSpPr/>
          <p:nvPr/>
        </p:nvSpPr>
        <p:spPr>
          <a:xfrm>
            <a:off x="3809017" y="2300831"/>
            <a:ext cx="4894943" cy="350550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需要見通しグラフ等</a:t>
            </a:r>
          </a:p>
        </p:txBody>
      </p:sp>
    </p:spTree>
    <p:extLst>
      <p:ext uri="{BB962C8B-B14F-4D97-AF65-F5344CB8AC3E}">
        <p14:creationId xmlns:p14="http://schemas.microsoft.com/office/powerpoint/2010/main" val="17605649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7" name="タイトル 1">
            <a:extLst>
              <a:ext uri="{FF2B5EF4-FFF2-40B4-BE49-F238E27FC236}">
                <a16:creationId xmlns:a16="http://schemas.microsoft.com/office/drawing/2014/main" id="{B27D0D08-5613-4D02-8463-2A82CF675881}"/>
              </a:ext>
            </a:extLst>
          </p:cNvPr>
          <p:cNvSpPr txBox="1">
            <a:spLocks/>
          </p:cNvSpPr>
          <p:nvPr/>
        </p:nvSpPr>
        <p:spPr>
          <a:xfrm>
            <a:off x="1014122" y="1326448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対象製品</a:t>
            </a: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FFE61FBA-B30C-4B2F-9435-622482B83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4994879"/>
              </p:ext>
            </p:extLst>
          </p:nvPr>
        </p:nvGraphicFramePr>
        <p:xfrm>
          <a:off x="1188366" y="1887474"/>
          <a:ext cx="1508976" cy="1574235"/>
        </p:xfrm>
        <a:graphic>
          <a:graphicData uri="http://schemas.openxmlformats.org/drawingml/2006/table">
            <a:tbl>
              <a:tblPr/>
              <a:tblGrid>
                <a:gridCol w="1508976">
                  <a:extLst>
                    <a:ext uri="{9D8B030D-6E8A-4147-A177-3AD203B41FA5}">
                      <a16:colId xmlns:a16="http://schemas.microsoft.com/office/drawing/2014/main" val="3750750649"/>
                    </a:ext>
                  </a:extLst>
                </a:gridCol>
              </a:tblGrid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/</a:t>
                      </a:r>
                      <a:r>
                        <a:rPr lang="ja-JP" alt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プロセス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16818962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031232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1361791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42400063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d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86958957"/>
                  </a:ext>
                </a:extLst>
              </a:tr>
            </a:tbl>
          </a:graphicData>
        </a:graphic>
      </p:graphicFrame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77AB736-ABF4-48A4-8676-618C8C0495D0}"/>
              </a:ext>
            </a:extLst>
          </p:cNvPr>
          <p:cNvSpPr txBox="1"/>
          <p:nvPr/>
        </p:nvSpPr>
        <p:spPr>
          <a:xfrm>
            <a:off x="983999" y="1560284"/>
            <a:ext cx="58119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R="0" lvl="0" algn="l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buClr>
                <a:srgbClr val="0070C0"/>
              </a:buClr>
              <a:buSzTx/>
              <a:tabLst/>
              <a:defRPr/>
            </a:pPr>
            <a:r>
              <a:rPr kumimoji="1" lang="en-US" altLang="ja-JP" sz="1600" dirty="0" smtClean="0">
                <a:solidFill>
                  <a:srgbClr val="3C3C3B"/>
                </a:solidFill>
                <a:latin typeface="+mn-ea"/>
              </a:rPr>
              <a:t>A</a:t>
            </a:r>
            <a:r>
              <a:rPr kumimoji="1" lang="ja-JP" altLang="en-US" sz="1600" dirty="0" smtClean="0">
                <a:solidFill>
                  <a:srgbClr val="3C3C3B"/>
                </a:solidFill>
                <a:latin typeface="+mn-ea"/>
              </a:rPr>
              <a:t>工場  </a:t>
            </a:r>
            <a:r>
              <a:rPr kumimoji="1" lang="en-US" altLang="ja-JP" sz="1600" dirty="0" smtClean="0">
                <a:solidFill>
                  <a:srgbClr val="3C3C3B"/>
                </a:solidFill>
                <a:latin typeface="+mn-ea"/>
              </a:rPr>
              <a:t>B</a:t>
            </a:r>
            <a:r>
              <a:rPr lang="ja-JP" altLang="en-US" sz="1600" dirty="0" smtClean="0">
                <a:solidFill>
                  <a:srgbClr val="3C3C3B"/>
                </a:solidFill>
                <a:latin typeface="+mn-ea"/>
              </a:rPr>
              <a:t>プロセス製品 </a:t>
            </a:r>
            <a:endParaRPr kumimoji="1" lang="en-US" altLang="ja-JP" sz="1600" dirty="0">
              <a:solidFill>
                <a:srgbClr val="3C3C3B"/>
              </a:solidFill>
              <a:latin typeface="+mn-ea"/>
            </a:endParaRPr>
          </a:p>
        </p:txBody>
      </p:sp>
      <p:sp>
        <p:nvSpPr>
          <p:cNvPr id="11" name="タイトル 1">
            <a:extLst>
              <a:ext uri="{FF2B5EF4-FFF2-40B4-BE49-F238E27FC236}">
                <a16:creationId xmlns:a16="http://schemas.microsoft.com/office/drawing/2014/main" id="{02C021D7-A303-412E-9FF6-894EC0B0D00A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2. </a:t>
            </a:r>
            <a:r>
              <a:rPr lang="ja-JP" altLang="en-US" sz="2000" dirty="0">
                <a:latin typeface="+mn-ea"/>
                <a:ea typeface="+mn-ea"/>
              </a:rPr>
              <a:t>変更内容</a:t>
            </a:r>
          </a:p>
        </p:txBody>
      </p:sp>
      <p:sp>
        <p:nvSpPr>
          <p:cNvPr id="12" name="タイトル 1">
            <a:extLst>
              <a:ext uri="{FF2B5EF4-FFF2-40B4-BE49-F238E27FC236}">
                <a16:creationId xmlns:a16="http://schemas.microsoft.com/office/drawing/2014/main" id="{ACD0C3F3-EB65-4952-92DB-D9E39F8B52B1}"/>
              </a:ext>
            </a:extLst>
          </p:cNvPr>
          <p:cNvSpPr txBox="1">
            <a:spLocks/>
          </p:cNvSpPr>
          <p:nvPr/>
        </p:nvSpPr>
        <p:spPr bwMode="auto">
          <a:xfrm>
            <a:off x="423263" y="4255981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3. </a:t>
            </a:r>
            <a:r>
              <a:rPr lang="ja-JP" altLang="en-US" sz="2000" dirty="0">
                <a:latin typeface="+mn-ea"/>
                <a:ea typeface="+mn-ea"/>
              </a:rPr>
              <a:t>変更概要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CEC5A5E4-7871-47BE-A5DC-CA80E7752B29}"/>
              </a:ext>
            </a:extLst>
          </p:cNvPr>
          <p:cNvSpPr txBox="1"/>
          <p:nvPr/>
        </p:nvSpPr>
        <p:spPr>
          <a:xfrm>
            <a:off x="875999" y="4760004"/>
            <a:ext cx="9318977" cy="33855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lvl="0" defTabSz="914400">
              <a:buClr>
                <a:srgbClr val="0070C0"/>
              </a:buClr>
              <a:defRPr/>
            </a:pPr>
            <a:r>
              <a:rPr lang="ja-JP" altLang="en-US" sz="1600" dirty="0" smtClean="0">
                <a:solidFill>
                  <a:srgbClr val="3C3C3B"/>
                </a:solidFill>
                <a:latin typeface="+mn-ea"/>
              </a:rPr>
              <a:t>プロセス製品の製造拠点の追加 </a:t>
            </a:r>
            <a:endParaRPr lang="en-US" altLang="ja-JP" sz="1600" dirty="0">
              <a:solidFill>
                <a:srgbClr val="3C3C3B"/>
              </a:solidFill>
              <a:latin typeface="+mn-ea"/>
            </a:endParaRP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0DB905C2-95BF-4279-BAFA-4085749AC6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8134906"/>
              </p:ext>
            </p:extLst>
          </p:nvPr>
        </p:nvGraphicFramePr>
        <p:xfrm>
          <a:off x="983999" y="5106018"/>
          <a:ext cx="8797768" cy="111404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52000">
                  <a:extLst>
                    <a:ext uri="{9D8B030D-6E8A-4147-A177-3AD203B41FA5}">
                      <a16:colId xmlns:a16="http://schemas.microsoft.com/office/drawing/2014/main" val="4273580063"/>
                    </a:ext>
                  </a:extLst>
                </a:gridCol>
                <a:gridCol w="3456000">
                  <a:extLst>
                    <a:ext uri="{9D8B030D-6E8A-4147-A177-3AD203B41FA5}">
                      <a16:colId xmlns:a16="http://schemas.microsoft.com/office/drawing/2014/main" val="135643006"/>
                    </a:ext>
                  </a:extLst>
                </a:gridCol>
                <a:gridCol w="4189768">
                  <a:extLst>
                    <a:ext uri="{9D8B030D-6E8A-4147-A177-3AD203B41FA5}">
                      <a16:colId xmlns:a16="http://schemas.microsoft.com/office/drawing/2014/main" val="2432877548"/>
                    </a:ext>
                  </a:extLst>
                </a:gridCol>
              </a:tblGrid>
              <a:tr h="33066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製造拠点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現状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追加拠点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544544"/>
                  </a:ext>
                </a:extLst>
              </a:tr>
              <a:tr h="78338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前工程</a:t>
                      </a:r>
                      <a:endParaRPr kumimoji="1" lang="en-US" altLang="ja-JP" sz="1400" b="1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 smtClean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A</a:t>
                      </a:r>
                      <a:endParaRPr kumimoji="1" lang="ja-JP" altLang="en-US" sz="1400" b="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 smtClean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B</a:t>
                      </a:r>
                      <a:endParaRPr kumimoji="1" lang="en-US" altLang="ja-JP" sz="1400" b="1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7168694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52200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868100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4. </a:t>
            </a:r>
            <a:r>
              <a:rPr lang="ja-JP" altLang="en-US" sz="2000" dirty="0">
                <a:latin typeface="+mn-ea"/>
                <a:ea typeface="+mn-ea"/>
              </a:rPr>
              <a:t>変更後の工程を担う会社・工場の概要</a:t>
            </a:r>
          </a:p>
        </p:txBody>
      </p:sp>
      <p:graphicFrame>
        <p:nvGraphicFramePr>
          <p:cNvPr id="21" name="Table 5">
            <a:extLst>
              <a:ext uri="{FF2B5EF4-FFF2-40B4-BE49-F238E27FC236}">
                <a16:creationId xmlns:a16="http://schemas.microsoft.com/office/drawing/2014/main" id="{D6C357B2-0AED-48E8-A035-5B5D3385D7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0530800"/>
              </p:ext>
            </p:extLst>
          </p:nvPr>
        </p:nvGraphicFramePr>
        <p:xfrm>
          <a:off x="739302" y="2417200"/>
          <a:ext cx="10865796" cy="347472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9844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8813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2992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社名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 smtClean="0"/>
                        <a:t>B</a:t>
                      </a:r>
                      <a:r>
                        <a:rPr lang="ja-JP" altLang="en-US" sz="1800" dirty="0" smtClean="0"/>
                        <a:t> </a:t>
                      </a:r>
                      <a:r>
                        <a:rPr lang="en-US" altLang="ja-JP" sz="1800" dirty="0"/>
                        <a:t>Inc.</a:t>
                      </a:r>
                      <a:endParaRPr lang="en-GB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所在地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Location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(City) / (Country)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設立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Foundation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800" dirty="0" err="1"/>
                        <a:t>yyyy</a:t>
                      </a:r>
                      <a:r>
                        <a:rPr lang="ja-JP" altLang="en-US" sz="1800" dirty="0"/>
                        <a:t>年</a:t>
                      </a:r>
                      <a:endParaRPr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事業概要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Business</a:t>
                      </a:r>
                      <a:r>
                        <a:rPr lang="ja-JP" altLang="en-US" sz="1800" baseline="0"/>
                        <a:t> </a:t>
                      </a:r>
                      <a:r>
                        <a:rPr lang="en-GB" altLang="ja-JP" sz="1800"/>
                        <a:t>Outline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/>
                        <a:t>Chip probing, Final testing</a:t>
                      </a:r>
                    </a:p>
                    <a:p>
                      <a:endParaRPr lang="en-GB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品質認証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Quality System Certification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ISO9002 (in</a:t>
                      </a:r>
                      <a:r>
                        <a:rPr lang="ja-JP" altLang="en-US" sz="180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ja-JP" sz="1800" baseline="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ISO14001 (in </a:t>
                      </a:r>
                      <a:r>
                        <a:rPr lang="en-US" altLang="ja-JP" sz="180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IATF16949(in </a:t>
                      </a:r>
                      <a:r>
                        <a:rPr kumimoji="1" lang="en-US" altLang="ja-JP" sz="1800" kern="1200" dirty="0" err="1">
                          <a:solidFill>
                            <a:schemeClr val="dk1"/>
                          </a:solidFill>
                          <a:effectLst/>
                        </a:rPr>
                        <a:t>yyyy</a:t>
                      </a: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)</a:t>
                      </a:r>
                      <a:endParaRPr lang="en-US" altLang="ja-JP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328767E-C67C-4B96-8DB6-494F40294E39}"/>
              </a:ext>
            </a:extLst>
          </p:cNvPr>
          <p:cNvSpPr txBox="1"/>
          <p:nvPr/>
        </p:nvSpPr>
        <p:spPr>
          <a:xfrm>
            <a:off x="886136" y="1254419"/>
            <a:ext cx="21210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(1</a:t>
            </a:r>
            <a:r>
              <a:rPr kumimoji="1" lang="en-US" altLang="ja-JP" b="1" dirty="0" smtClean="0">
                <a:latin typeface="+mj-ea"/>
                <a:ea typeface="+mj-ea"/>
              </a:rPr>
              <a:t>)</a:t>
            </a:r>
            <a:r>
              <a:rPr kumimoji="1" lang="ja-JP" altLang="en-US" b="1" dirty="0" smtClean="0">
                <a:latin typeface="+mj-ea"/>
                <a:ea typeface="+mj-ea"/>
              </a:rPr>
              <a:t>前工程：</a:t>
            </a:r>
            <a:r>
              <a:rPr kumimoji="1" lang="ja-JP" altLang="en-US" b="1" dirty="0">
                <a:latin typeface="+mj-ea"/>
                <a:ea typeface="+mj-ea"/>
              </a:rPr>
              <a:t>拠点</a:t>
            </a:r>
            <a:r>
              <a:rPr kumimoji="1" lang="en-US" altLang="ja-JP" b="1" dirty="0">
                <a:latin typeface="+mj-ea"/>
                <a:ea typeface="+mj-ea"/>
              </a:rPr>
              <a:t>B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49E5946D-4746-4E89-B303-8DA569FAFC80}"/>
              </a:ext>
            </a:extLst>
          </p:cNvPr>
          <p:cNvSpPr txBox="1"/>
          <p:nvPr/>
        </p:nvSpPr>
        <p:spPr>
          <a:xfrm>
            <a:off x="1003582" y="1623751"/>
            <a:ext cx="65582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/>
              <a:t>製品</a:t>
            </a:r>
            <a:r>
              <a:rPr kumimoji="1" lang="ja-JP" altLang="en-US" dirty="0"/>
              <a:t>シリーズ</a:t>
            </a:r>
            <a:r>
              <a:rPr kumimoji="1" lang="en-US" altLang="ja-JP" dirty="0"/>
              <a:t>A</a:t>
            </a:r>
            <a:r>
              <a:rPr kumimoji="1" lang="ja-JP" altLang="en-US" dirty="0"/>
              <a:t>の量産を</a:t>
            </a:r>
            <a:r>
              <a:rPr lang="en-US" altLang="ja-JP" dirty="0" err="1"/>
              <a:t>yyyy</a:t>
            </a:r>
            <a:r>
              <a:rPr kumimoji="1" lang="ja-JP" altLang="en-US" dirty="0"/>
              <a:t>年</a:t>
            </a:r>
            <a:r>
              <a:rPr kumimoji="1" lang="en-US" altLang="ja-JP" dirty="0"/>
              <a:t>/mm</a:t>
            </a:r>
            <a:r>
              <a:rPr kumimoji="1" lang="ja-JP" altLang="en-US" dirty="0"/>
              <a:t>月から開始しております。</a:t>
            </a:r>
            <a:endParaRPr kumimoji="1" lang="en-US" altLang="ja-JP" dirty="0"/>
          </a:p>
          <a:p>
            <a:r>
              <a:rPr kumimoji="1" lang="ja-JP" altLang="en-US" dirty="0"/>
              <a:t>現在までの量産実績は約</a:t>
            </a:r>
            <a:r>
              <a:rPr lang="en-US" altLang="ja-JP" dirty="0" err="1"/>
              <a:t>xx</a:t>
            </a:r>
            <a:r>
              <a:rPr kumimoji="1" lang="en-US" altLang="ja-JP" dirty="0" err="1"/>
              <a:t>M</a:t>
            </a:r>
            <a:r>
              <a:rPr kumimoji="1" lang="ja-JP" altLang="en-US" dirty="0"/>
              <a:t>個になります。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25256024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02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変更点と検証事項の明確化</a:t>
            </a:r>
          </a:p>
        </p:txBody>
      </p:sp>
    </p:spTree>
    <p:extLst>
      <p:ext uri="{BB962C8B-B14F-4D97-AF65-F5344CB8AC3E}">
        <p14:creationId xmlns:p14="http://schemas.microsoft.com/office/powerpoint/2010/main" val="15927806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dirty="0"/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184D5E94-120E-4F05-A733-3EEDCADF02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8851036"/>
              </p:ext>
            </p:extLst>
          </p:nvPr>
        </p:nvGraphicFramePr>
        <p:xfrm>
          <a:off x="2159000" y="2445127"/>
          <a:ext cx="7874000" cy="1350645"/>
        </p:xfrm>
        <a:graphic>
          <a:graphicData uri="http://schemas.openxmlformats.org/drawingml/2006/table">
            <a:tbl>
              <a:tblPr/>
              <a:tblGrid>
                <a:gridCol w="1574800">
                  <a:extLst>
                    <a:ext uri="{9D8B030D-6E8A-4147-A177-3AD203B41FA5}">
                      <a16:colId xmlns:a16="http://schemas.microsoft.com/office/drawing/2014/main" val="84527055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3532387442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577992550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077410914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657716667"/>
                    </a:ext>
                  </a:extLst>
                </a:gridCol>
              </a:tblGrid>
              <a:tr h="28575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4M1E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変化点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33188750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Man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Machine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Material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Method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Envi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ro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nment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690376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装置変更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材料変更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工法変更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ｸﾘｰﾝ度管理変更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3720387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  <a:endParaRPr lang="en-US" altLang="ja-JP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0687921"/>
                  </a:ext>
                </a:extLst>
              </a:tr>
            </a:tbl>
          </a:graphicData>
        </a:graphic>
      </p:graphicFrame>
      <p:sp>
        <p:nvSpPr>
          <p:cNvPr id="10" name="タイトル 1">
            <a:extLst>
              <a:ext uri="{FF2B5EF4-FFF2-40B4-BE49-F238E27FC236}">
                <a16:creationId xmlns:a16="http://schemas.microsoft.com/office/drawing/2014/main" id="{5E65EEC0-6E3F-4E66-B7EF-78570C362629}"/>
              </a:ext>
            </a:extLst>
          </p:cNvPr>
          <p:cNvSpPr txBox="1">
            <a:spLocks/>
          </p:cNvSpPr>
          <p:nvPr/>
        </p:nvSpPr>
        <p:spPr>
          <a:xfrm>
            <a:off x="1984756" y="2095864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変化点</a:t>
            </a:r>
            <a:r>
              <a:rPr lang="en-US" altLang="ja-JP" sz="2000" dirty="0">
                <a:solidFill>
                  <a:schemeClr val="tx1"/>
                </a:solidFill>
                <a:latin typeface="+mn-ea"/>
                <a:ea typeface="+mn-ea"/>
              </a:rPr>
              <a:t>(4M1E)</a:t>
            </a:r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概略</a:t>
            </a:r>
          </a:p>
        </p:txBody>
      </p:sp>
    </p:spTree>
    <p:extLst>
      <p:ext uri="{BB962C8B-B14F-4D97-AF65-F5344CB8AC3E}">
        <p14:creationId xmlns:p14="http://schemas.microsoft.com/office/powerpoint/2010/main" val="31623788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2" name="正方形/長方形 1"/>
          <p:cNvSpPr/>
          <p:nvPr/>
        </p:nvSpPr>
        <p:spPr>
          <a:xfrm>
            <a:off x="1498600" y="1806575"/>
            <a:ext cx="482600" cy="15875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43926" y="1139583"/>
            <a:ext cx="11904145" cy="470077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3905103"/>
      </p:ext>
    </p:extLst>
  </p:cSld>
  <p:clrMapOvr>
    <a:masterClrMapping/>
  </p:clrMapOvr>
</p:sld>
</file>

<file path=ppt/theme/theme1.xml><?xml version="1.0" encoding="utf-8"?>
<a:theme xmlns:a="http://schemas.openxmlformats.org/drawingml/2006/main" name="Renesas Template 2020 - EN Confidential">
  <a:themeElements>
    <a:clrScheme name="Renesas_colors">
      <a:dk1>
        <a:srgbClr val="3C3C3B"/>
      </a:dk1>
      <a:lt1>
        <a:sysClr val="window" lastClr="FFFFFF"/>
      </a:lt1>
      <a:dk2>
        <a:srgbClr val="06418C"/>
      </a:dk2>
      <a:lt2>
        <a:srgbClr val="F2F2F2"/>
      </a:lt2>
      <a:accent1>
        <a:srgbClr val="4471A9"/>
      </a:accent1>
      <a:accent2>
        <a:srgbClr val="D70000"/>
      </a:accent2>
      <a:accent3>
        <a:srgbClr val="FFC800"/>
      </a:accent3>
      <a:accent4>
        <a:srgbClr val="669933"/>
      </a:accent4>
      <a:accent5>
        <a:srgbClr val="993399"/>
      </a:accent5>
      <a:accent6>
        <a:srgbClr val="9D9D9D"/>
      </a:accent6>
      <a:hlink>
        <a:srgbClr val="06418C"/>
      </a:hlink>
      <a:folHlink>
        <a:srgbClr val="993399"/>
      </a:folHlink>
    </a:clrScheme>
    <a:fontScheme name="ユーザー定義 1">
      <a:majorFont>
        <a:latin typeface="Arial Narrow"/>
        <a:ea typeface="メイリオ"/>
        <a:cs typeface=""/>
      </a:majorFont>
      <a:minorFont>
        <a:latin typeface="Arial"/>
        <a:ea typeface="メイリオ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5E63106A-C05F-495E-8229-D24B783B9330}" vid="{1665157C-E23C-4462-9858-AE6CB20D8E05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CA711D5662BF054AA3252506ADD2F425" ma:contentTypeVersion="5" ma:contentTypeDescription="新しいドキュメントを作成します。" ma:contentTypeScope="" ma:versionID="0b3175d36f595e15f93abdc925488204">
  <xsd:schema xmlns:xsd="http://www.w3.org/2001/XMLSchema" xmlns:xs="http://www.w3.org/2001/XMLSchema" xmlns:p="http://schemas.microsoft.com/office/2006/metadata/properties" xmlns:ns2="9527a488-1fed-4675-9286-af3253184815" targetNamespace="http://schemas.microsoft.com/office/2006/metadata/properties" ma:root="true" ma:fieldsID="55c742ac08af47c084c6c2d0f5b54166" ns2:_="">
    <xsd:import namespace="9527a488-1fed-4675-9286-af325318481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27a488-1fed-4675-9286-af325318481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0238933-2C56-4FB6-9CE5-6308FB304B64}">
  <ds:schemaRefs>
    <ds:schemaRef ds:uri="9527a488-1fed-4675-9286-af3253184815"/>
    <ds:schemaRef ds:uri="http://schemas.openxmlformats.org/package/2006/metadata/core-properties"/>
    <ds:schemaRef ds:uri="http://purl.org/dc/elements/1.1/"/>
    <ds:schemaRef ds:uri="http://schemas.microsoft.com/office/2006/metadata/properties"/>
    <ds:schemaRef ds:uri="http://purl.org/dc/terms/"/>
    <ds:schemaRef ds:uri="http://schemas.microsoft.com/office/2006/documentManagement/typ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A2620E1E-304E-43D4-BB4B-B7F71485845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527a488-1fed-4675-9286-af325318481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AD557801-227E-4E93-B4C6-A679C7A203A9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1484</Words>
  <Application>Microsoft Office PowerPoint</Application>
  <PresentationFormat>ワイド画面</PresentationFormat>
  <Paragraphs>417</Paragraphs>
  <Slides>25</Slides>
  <Notes>20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25</vt:i4>
      </vt:variant>
    </vt:vector>
  </HeadingPairs>
  <TitlesOfParts>
    <vt:vector size="37" baseType="lpstr">
      <vt:lpstr>Meiryo UI</vt:lpstr>
      <vt:lpstr>ＭＳ Ｐゴシック</vt:lpstr>
      <vt:lpstr>メイリオ</vt:lpstr>
      <vt:lpstr>東芝 Pゴシック Light</vt:lpstr>
      <vt:lpstr>Arial</vt:lpstr>
      <vt:lpstr>Arial Narrow</vt:lpstr>
      <vt:lpstr>Calibri</vt:lpstr>
      <vt:lpstr>Segoe UI</vt:lpstr>
      <vt:lpstr>Segoe UI Semilight</vt:lpstr>
      <vt:lpstr>Symbol</vt:lpstr>
      <vt:lpstr>Wingdings</vt:lpstr>
      <vt:lpstr>Renesas Template 2020 - EN Confidential</vt:lpstr>
      <vt:lpstr>PowerPoint プレゼンテーション</vt:lpstr>
      <vt:lpstr>Contents</vt:lpstr>
      <vt:lpstr>変更内容</vt:lpstr>
      <vt:lpstr>01　変更内容</vt:lpstr>
      <vt:lpstr>01　変更内容</vt:lpstr>
      <vt:lpstr>01　変更内容</vt:lpstr>
      <vt:lpstr>変更点と検証事項の明確化</vt:lpstr>
      <vt:lpstr>02　変更点と検証事項の明確化　- PCN変化点評価シート(製造上の変更点)-</vt:lpstr>
      <vt:lpstr>02　変更点と検証事項の明確化　- PCN変化点評価シート(製造上の変更点)-</vt:lpstr>
      <vt:lpstr>02　変更点と検証事項の明確化　- PCN変化点評価シート(設計上の変更点)-</vt:lpstr>
      <vt:lpstr>02　変更点と検証事項の明確化　- PCN変化点評価シート(組み合わせ影響確認)-</vt:lpstr>
      <vt:lpstr>02　変更点と検証事項の明確化　- PCN変化点評価シート(組み合わせ影響確認)-</vt:lpstr>
      <vt:lpstr>変更準備・計画</vt:lpstr>
      <vt:lpstr>03　変更準備・計画　–全体計画-</vt:lpstr>
      <vt:lpstr>03　変更準備・計画　–変更確認項目-</vt:lpstr>
      <vt:lpstr>工程チェック</vt:lpstr>
      <vt:lpstr>04　工程チェック</vt:lpstr>
      <vt:lpstr>変更品評価結果</vt:lpstr>
      <vt:lpstr>05　変更品評価結果</vt:lpstr>
      <vt:lpstr>05　変更ワークシート(製造上の変更点) 検証結果　　-変更点の検証結果-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変更点と検証結果　 –組み合わせ影響確認-</vt:lpstr>
      <vt:lpstr>05　変更点と検証結果　 –組み合わせ影響確認-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2018-08-24T12:57:32Z</dcterms:created>
  <dcterms:modified xsi:type="dcterms:W3CDTF">2022-03-29T04:47:47Z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0x010100CA711D5662BF054AA3252506ADD2F425</vt:lpwstr>
  </property>
  <property fmtid="{D5CDD505-2E9C-101B-9397-08002B2CF9AE}" pid="3" name="Order">
    <vt:r8>130700</vt:r8>
  </property>
  <property fmtid="{D5CDD505-2E9C-101B-9397-08002B2CF9AE}" pid="4" name="xd_Signature">
    <vt:bool>false</vt:bool>
  </property>
  <property fmtid="{D5CDD505-2E9C-101B-9397-08002B2CF9AE}" pid="5" name="xd_ProgID">
    <vt:lpwstr/>
  </property>
  <property fmtid="{D5CDD505-2E9C-101B-9397-08002B2CF9AE}" pid="6" name="_SourceUrl">
    <vt:lpwstr/>
  </property>
  <property fmtid="{D5CDD505-2E9C-101B-9397-08002B2CF9AE}" pid="7" name="_SharedFileIndex">
    <vt:lpwstr/>
  </property>
  <property fmtid="{D5CDD505-2E9C-101B-9397-08002B2CF9AE}" pid="8" name="ComplianceAssetId">
    <vt:lpwstr/>
  </property>
  <property fmtid="{D5CDD505-2E9C-101B-9397-08002B2CF9AE}" pid="9" name="TemplateUrl">
    <vt:lpwstr/>
  </property>
  <property fmtid="{D5CDD505-2E9C-101B-9397-08002B2CF9AE}" pid="10" name="_ExtendedDescription">
    <vt:lpwstr/>
  </property>
  <property fmtid="{D5CDD505-2E9C-101B-9397-08002B2CF9AE}" pid="11" name="TriggerFlowInfo">
    <vt:lpwstr/>
  </property>
</Properties>
</file>