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210" y="19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21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90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28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19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69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178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15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453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93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85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38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4E11E-69CA-4130-BFAE-A91AA136B89E}" type="datetimeFigureOut">
              <a:rPr kumimoji="1" lang="ja-JP" altLang="en-US" smtClean="0"/>
              <a:t>2018/9/24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A09CB-CA2E-4922-AAF9-3A5297279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261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20688" y="272480"/>
            <a:ext cx="5829300" cy="2123369"/>
          </a:xfrm>
        </p:spPr>
        <p:txBody>
          <a:bodyPr/>
          <a:lstStyle/>
          <a:p>
            <a:r>
              <a:rPr kumimoji="1" lang="en-US" altLang="ja-JP" dirty="0" smtClean="0"/>
              <a:t>FMU</a:t>
            </a:r>
            <a:r>
              <a:rPr kumimoji="1" lang="ja-JP" altLang="en-US" dirty="0" smtClean="0"/>
              <a:t>の生成手順（</a:t>
            </a:r>
            <a:r>
              <a:rPr kumimoji="1" lang="en-US" altLang="ja-JP" dirty="0" err="1" smtClean="0"/>
              <a:t>OpenModelica</a:t>
            </a:r>
            <a:r>
              <a:rPr kumimoji="1" lang="ja-JP" altLang="en-US" dirty="0" smtClean="0"/>
              <a:t>編）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66428" y="229852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対象バージョン：</a:t>
            </a:r>
            <a:r>
              <a:rPr kumimoji="1" lang="en-US" altLang="ja-JP" dirty="0" smtClean="0"/>
              <a:t>V1.12.0(64-bit) for Windows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8680" y="35128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○</a:t>
            </a:r>
            <a:r>
              <a:rPr lang="en-US" altLang="ja-JP" dirty="0" smtClean="0"/>
              <a:t>FMU</a:t>
            </a:r>
            <a:r>
              <a:rPr lang="ja-JP" altLang="en-US" dirty="0" smtClean="0"/>
              <a:t>の書き出し</a:t>
            </a:r>
            <a:r>
              <a:rPr lang="en-US" altLang="ja-JP" dirty="0" smtClean="0"/>
              <a:t>/</a:t>
            </a:r>
            <a:r>
              <a:rPr lang="ja-JP" altLang="en-US" dirty="0" smtClean="0"/>
              <a:t>読込み</a:t>
            </a:r>
            <a:endParaRPr kumimoji="1" lang="ja-JP" altLang="en-US" dirty="0"/>
          </a:p>
        </p:txBody>
      </p:sp>
      <p:pic>
        <p:nvPicPr>
          <p:cNvPr id="1026" name="Picture 2" descr="\\secgw\RD\e1047\send\OA\OMEd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4107051"/>
            <a:ext cx="3954428" cy="353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円/楕円 5"/>
          <p:cNvSpPr/>
          <p:nvPr/>
        </p:nvSpPr>
        <p:spPr>
          <a:xfrm>
            <a:off x="1700808" y="4208394"/>
            <a:ext cx="324036" cy="144016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吹き出し 6"/>
          <p:cNvSpPr/>
          <p:nvPr/>
        </p:nvSpPr>
        <p:spPr>
          <a:xfrm>
            <a:off x="4437112" y="4280402"/>
            <a:ext cx="1080120" cy="300295"/>
          </a:xfrm>
          <a:prstGeom prst="wedgeRectCallout">
            <a:avLst>
              <a:gd name="adj1" fmla="val -272265"/>
              <a:gd name="adj2" fmla="val -49556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rgbClr val="FF0000"/>
                </a:solidFill>
              </a:rPr>
              <a:t>ここをクリック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4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cgw\RD\e1047\send\OA\OMEdit_F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8" y="452340"/>
            <a:ext cx="4217494" cy="375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1820416" y="665028"/>
            <a:ext cx="456456" cy="10801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4556720" y="704528"/>
            <a:ext cx="1968624" cy="1008112"/>
          </a:xfrm>
          <a:prstGeom prst="wedgeRectCallout">
            <a:avLst>
              <a:gd name="adj1" fmla="val -167515"/>
              <a:gd name="adj2" fmla="val -48691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1200" dirty="0">
                <a:solidFill>
                  <a:srgbClr val="FF0000"/>
                </a:solidFill>
              </a:rPr>
              <a:t>書き出し</a:t>
            </a:r>
            <a:r>
              <a:rPr lang="ja-JP" altLang="en-US" sz="1200" dirty="0" smtClean="0">
                <a:solidFill>
                  <a:srgbClr val="FF0000"/>
                </a:solidFill>
              </a:rPr>
              <a:t>を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クリック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選ぶとすぐに作業が開始されます。書き出し先は「作業ディレクトリ」で指定されているところです。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pic>
        <p:nvPicPr>
          <p:cNvPr id="8" name="Picture 2" descr="\\secgw\RD\e1047\send\OA\OMEdit_F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8" y="4497318"/>
            <a:ext cx="4217494" cy="375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円/楕円 8"/>
          <p:cNvSpPr/>
          <p:nvPr/>
        </p:nvSpPr>
        <p:spPr>
          <a:xfrm>
            <a:off x="1770603" y="4836344"/>
            <a:ext cx="456456" cy="10801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吹き出し 9"/>
          <p:cNvSpPr/>
          <p:nvPr/>
        </p:nvSpPr>
        <p:spPr>
          <a:xfrm>
            <a:off x="4556720" y="4749506"/>
            <a:ext cx="1968624" cy="635542"/>
          </a:xfrm>
          <a:prstGeom prst="wedgeRectCallout">
            <a:avLst>
              <a:gd name="adj1" fmla="val -169416"/>
              <a:gd name="adj2" fmla="val -29925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1200" dirty="0" smtClean="0">
                <a:solidFill>
                  <a:srgbClr val="FF0000"/>
                </a:solidFill>
              </a:rPr>
              <a:t>読込み</a:t>
            </a:r>
            <a:r>
              <a:rPr lang="ja-JP" altLang="en-US" sz="1200" dirty="0" smtClean="0">
                <a:solidFill>
                  <a:srgbClr val="FF0000"/>
                </a:solidFill>
              </a:rPr>
              <a:t>を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クリック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  <a:p>
            <a:r>
              <a:rPr lang="en-US" altLang="ja-JP" sz="1200" dirty="0" smtClean="0">
                <a:solidFill>
                  <a:srgbClr val="FF0000"/>
                </a:solidFill>
              </a:rPr>
              <a:t>※</a:t>
            </a:r>
            <a:r>
              <a:rPr lang="ja-JP" altLang="en-US" sz="1200" dirty="0" smtClean="0">
                <a:solidFill>
                  <a:srgbClr val="FF0000"/>
                </a:solidFill>
              </a:rPr>
              <a:t>ファイルセレクタが現れます。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  <a:p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1" name="四角形吹き出し 10"/>
          <p:cNvSpPr/>
          <p:nvPr/>
        </p:nvSpPr>
        <p:spPr>
          <a:xfrm>
            <a:off x="4556720" y="2216696"/>
            <a:ext cx="1968624" cy="1152128"/>
          </a:xfrm>
          <a:prstGeom prst="wedgeRectCallout">
            <a:avLst>
              <a:gd name="adj1" fmla="val -207328"/>
              <a:gd name="adj2" fmla="val 83537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書き出し作業の結果（成功・失敗）はメッセージブラウザに表示されます。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  <a:p>
            <a:r>
              <a:rPr lang="ja-JP" altLang="en-US" sz="1200" dirty="0" smtClean="0">
                <a:solidFill>
                  <a:srgbClr val="FF0000"/>
                </a:solidFill>
              </a:rPr>
              <a:t>「</a:t>
            </a:r>
            <a:r>
              <a:rPr lang="en-US" altLang="ja-JP" sz="1200" dirty="0" smtClean="0">
                <a:solidFill>
                  <a:srgbClr val="FF0000"/>
                </a:solidFill>
              </a:rPr>
              <a:t>The FMU is generated at </a:t>
            </a:r>
            <a:r>
              <a:rPr lang="ja-JP" altLang="en-US" sz="1200" dirty="0" smtClean="0">
                <a:solidFill>
                  <a:srgbClr val="FF0000"/>
                </a:solidFill>
              </a:rPr>
              <a:t>～」と書いてあれば成功です。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51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secgw\RD\e1047\send\OA\OMEdit_FMUsamp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8" y="5305376"/>
            <a:ext cx="4216781" cy="375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\\secgw\RD\e1047\send\OA\OMEdit_FMUlo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8" y="571684"/>
            <a:ext cx="4217494" cy="376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2996951" y="2130694"/>
            <a:ext cx="360041" cy="10801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4581450" y="2216696"/>
            <a:ext cx="1968624" cy="1584176"/>
          </a:xfrm>
          <a:prstGeom prst="wedgeRectCallout">
            <a:avLst>
              <a:gd name="adj1" fmla="val -114401"/>
              <a:gd name="adj2" fmla="val -51538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ブラウズボタンをクリックして</a:t>
            </a:r>
            <a:r>
              <a:rPr kumimoji="1" lang="en-US" altLang="ja-JP" sz="1200" dirty="0" smtClean="0">
                <a:solidFill>
                  <a:srgbClr val="FF0000"/>
                </a:solidFill>
              </a:rPr>
              <a:t>FMU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を選択する。他はそのままで</a:t>
            </a:r>
            <a:r>
              <a:rPr kumimoji="1" lang="en-US" altLang="ja-JP" sz="1200" dirty="0" smtClean="0">
                <a:solidFill>
                  <a:srgbClr val="FF0000"/>
                </a:solidFill>
              </a:rPr>
              <a:t>OK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ボタンをクリックすればよい。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＊のコメントにあるように読み込んでも動作しないことが多いです。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9618" y="6560407"/>
            <a:ext cx="689102" cy="144016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吹き出し 9"/>
          <p:cNvSpPr/>
          <p:nvPr/>
        </p:nvSpPr>
        <p:spPr>
          <a:xfrm>
            <a:off x="4610977" y="6393160"/>
            <a:ext cx="1968624" cy="1008112"/>
          </a:xfrm>
          <a:prstGeom prst="wedgeRectCallout">
            <a:avLst>
              <a:gd name="adj1" fmla="val -239818"/>
              <a:gd name="adj2" fmla="val -26531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読込みに成功すると、ライブラリエリアに現れますので、他のブロックと同様にドラッグアンドドロップで使用できます。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  <a:p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0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secgw\RD\e1047\send\OA\OMEdit_OP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8" y="4941779"/>
            <a:ext cx="3954428" cy="352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2852936" y="5961112"/>
            <a:ext cx="360041" cy="10801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4516136" y="5529064"/>
            <a:ext cx="1968624" cy="648072"/>
          </a:xfrm>
          <a:prstGeom prst="wedgeRectCallout">
            <a:avLst>
              <a:gd name="adj1" fmla="val -117688"/>
              <a:gd name="adj2" fmla="val 27193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オプションをクリックするとポップアップウィンドウが開</a:t>
            </a:r>
            <a:r>
              <a:rPr lang="ja-JP" altLang="en-US" sz="1200" dirty="0" smtClean="0">
                <a:solidFill>
                  <a:srgbClr val="FF0000"/>
                </a:solidFill>
              </a:rPr>
              <a:t>きます。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7920" y="12846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○</a:t>
            </a:r>
            <a:r>
              <a:rPr lang="en-US" altLang="ja-JP" dirty="0" smtClean="0"/>
              <a:t>FMU</a:t>
            </a:r>
            <a:r>
              <a:rPr lang="ja-JP" altLang="en-US" dirty="0" smtClean="0"/>
              <a:t>の書き出し</a:t>
            </a:r>
            <a:r>
              <a:rPr lang="ja-JP" altLang="en-US" dirty="0"/>
              <a:t>設定</a:t>
            </a:r>
            <a:endParaRPr kumimoji="1" lang="ja-JP" altLang="en-US" dirty="0"/>
          </a:p>
        </p:txBody>
      </p:sp>
      <p:pic>
        <p:nvPicPr>
          <p:cNvPr id="11" name="Picture 2" descr="\\secgw\RD\e1047\send\OA\OMEdi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8" y="632520"/>
            <a:ext cx="3954428" cy="353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円/楕円 11"/>
          <p:cNvSpPr/>
          <p:nvPr/>
        </p:nvSpPr>
        <p:spPr>
          <a:xfrm>
            <a:off x="2769567" y="733863"/>
            <a:ext cx="324036" cy="144016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吹き出し 12"/>
          <p:cNvSpPr/>
          <p:nvPr/>
        </p:nvSpPr>
        <p:spPr>
          <a:xfrm>
            <a:off x="4324074" y="805871"/>
            <a:ext cx="1080120" cy="300295"/>
          </a:xfrm>
          <a:prstGeom prst="wedgeRectCallout">
            <a:avLst>
              <a:gd name="adj1" fmla="val -166443"/>
              <a:gd name="adj2" fmla="val -39627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rgbClr val="FF0000"/>
                </a:solidFill>
              </a:rPr>
              <a:t>ここをクリック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9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\\secgw\RD\e1047\send\OA\OMEdit_W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4808984"/>
            <a:ext cx="3954484" cy="351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secgw\RD\e1047\send\OA\OMEdit_S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14" y="514450"/>
            <a:ext cx="3954484" cy="352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764703" y="5907106"/>
            <a:ext cx="792089" cy="10801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4437112" y="1856656"/>
            <a:ext cx="1968624" cy="1512168"/>
          </a:xfrm>
          <a:prstGeom prst="wedgeRectCallout">
            <a:avLst>
              <a:gd name="adj1" fmla="val -198068"/>
              <a:gd name="adj2" fmla="val 6380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FMI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を選択すると、書き出しオプションの設定画面になります。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  <a:p>
            <a:r>
              <a:rPr lang="en-US" altLang="ja-JP" sz="1200" dirty="0" smtClean="0">
                <a:solidFill>
                  <a:srgbClr val="FF0000"/>
                </a:solidFill>
              </a:rPr>
              <a:t>FMI</a:t>
            </a:r>
            <a:r>
              <a:rPr lang="ja-JP" altLang="en-US" sz="1200" dirty="0" smtClean="0">
                <a:solidFill>
                  <a:srgbClr val="FF0000"/>
                </a:solidFill>
              </a:rPr>
              <a:t>バージョンや</a:t>
            </a:r>
            <a:r>
              <a:rPr lang="en-US" altLang="ja-JP" sz="1200" dirty="0" smtClean="0">
                <a:solidFill>
                  <a:srgbClr val="FF0000"/>
                </a:solidFill>
              </a:rPr>
              <a:t>ME/CS</a:t>
            </a:r>
            <a:r>
              <a:rPr lang="ja-JP" altLang="en-US" sz="1200" dirty="0" smtClean="0">
                <a:solidFill>
                  <a:srgbClr val="FF0000"/>
                </a:solidFill>
              </a:rPr>
              <a:t>タイプを選択できます。</a:t>
            </a:r>
            <a:endParaRPr lang="en-US" altLang="ja-JP" sz="1200" dirty="0" smtClean="0">
              <a:solidFill>
                <a:srgbClr val="FF0000"/>
              </a:solidFill>
            </a:endParaRPr>
          </a:p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FMI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書き出しを実行する前に、ここで予め設定しておきます。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92696" y="2648744"/>
            <a:ext cx="864096" cy="144016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吹き出し 13"/>
          <p:cNvSpPr/>
          <p:nvPr/>
        </p:nvSpPr>
        <p:spPr>
          <a:xfrm>
            <a:off x="4441058" y="4953000"/>
            <a:ext cx="1968624" cy="738082"/>
          </a:xfrm>
          <a:prstGeom prst="wedgeRectCallout">
            <a:avLst>
              <a:gd name="adj1" fmla="val -199140"/>
              <a:gd name="adj2" fmla="val 83882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全般を選択すると、作業ディレクトリの設定ができます。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628800" y="6105128"/>
            <a:ext cx="2088232" cy="10801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吹き出し 15"/>
          <p:cNvSpPr/>
          <p:nvPr/>
        </p:nvSpPr>
        <p:spPr>
          <a:xfrm>
            <a:off x="4409213" y="6054391"/>
            <a:ext cx="1968624" cy="738082"/>
          </a:xfrm>
          <a:prstGeom prst="wedgeRectCallout">
            <a:avLst>
              <a:gd name="adj1" fmla="val -87844"/>
              <a:gd name="adj2" fmla="val -35180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FMU</a:t>
            </a:r>
            <a:r>
              <a:rPr kumimoji="1" lang="ja-JP" altLang="en-US" sz="1200" dirty="0" smtClean="0">
                <a:solidFill>
                  <a:srgbClr val="FF0000"/>
                </a:solidFill>
              </a:rPr>
              <a:t>のほか、シミュレーション実行時に生成されるファイルもここに格納されます。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1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231</Words>
  <Application>Microsoft Office PowerPoint</Application>
  <PresentationFormat>A4 210 x 297 mm</PresentationFormat>
  <Paragraphs>22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FMUの生成手順（OpenModelica編）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FMUの生成手順（OpenModelica編）</dc:title>
  <dc:creator>守屋　一成</dc:creator>
  <cp:lastModifiedBy>守屋　一成</cp:lastModifiedBy>
  <cp:revision>7</cp:revision>
  <dcterms:created xsi:type="dcterms:W3CDTF">2018-09-24T10:32:27Z</dcterms:created>
  <dcterms:modified xsi:type="dcterms:W3CDTF">2018-09-24T11:41:36Z</dcterms:modified>
</cp:coreProperties>
</file>